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12192000" cy="6858000"/>
  <p:notesSz cx="6858000" cy="9144000"/>
  <p:embeddedFontLst>
    <p:embeddedFont>
      <p:font typeface="Arial Narrow" panose="020B0606020202030204" pitchFamily="34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Quattrocento Sans" panose="020B0502050000020003" pitchFamily="34" charset="0"/>
      <p:regular r:id="rId39"/>
      <p:bold r:id="rId40"/>
      <p:italic r:id="rId41"/>
      <p:boldItalic r:id="rId42"/>
    </p:embeddedFont>
    <p:embeddedFont>
      <p:font typeface="Tahoma" panose="020B0604030504040204" pitchFamily="3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5" roundtripDataSignature="AMtx7mgx6A+yqlQ3K2XGmEglBOKl28rIA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customschemas.google.com/relationships/presentationmetadata" Target="meta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-Erik Backström" userId="df51e6a8769a40b6" providerId="LiveId" clId="{3A262319-59C5-4E9C-A004-295436ED0A9E}"/>
    <pc:docChg chg="modSld">
      <pc:chgData name="Tor-Erik Backström" userId="df51e6a8769a40b6" providerId="LiveId" clId="{3A262319-59C5-4E9C-A004-295436ED0A9E}" dt="2025-06-28T05:28:59.539" v="3" actId="20577"/>
      <pc:docMkLst>
        <pc:docMk/>
      </pc:docMkLst>
      <pc:sldChg chg="modSp mod">
        <pc:chgData name="Tor-Erik Backström" userId="df51e6a8769a40b6" providerId="LiveId" clId="{3A262319-59C5-4E9C-A004-295436ED0A9E}" dt="2025-06-28T05:28:59.539" v="3" actId="20577"/>
        <pc:sldMkLst>
          <pc:docMk/>
          <pc:sldMk cId="0" sldId="256"/>
        </pc:sldMkLst>
        <pc:spChg chg="mod">
          <ac:chgData name="Tor-Erik Backström" userId="df51e6a8769a40b6" providerId="LiveId" clId="{3A262319-59C5-4E9C-A004-295436ED0A9E}" dt="2025-06-28T05:28:59.539" v="3" actId="20577"/>
          <ac:spMkLst>
            <pc:docMk/>
            <pc:sldMk cId="0" sldId="256"/>
            <ac:spMk id="2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1">
  <p:cSld name="Otsikkodia1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7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7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7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7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1">
  <p:cSld name="Välidia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36" descr="Group of young people huddling in gym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86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</p:pic>
      <p:sp>
        <p:nvSpPr>
          <p:cNvPr id="89" name="Google Shape;89;p36"/>
          <p:cNvSpPr/>
          <p:nvPr/>
        </p:nvSpPr>
        <p:spPr>
          <a:xfrm>
            <a:off x="4366719" y="3497120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90" name="Google Shape;90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6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6"/>
          <p:cNvSpPr txBox="1">
            <a:spLocks noGrp="1"/>
          </p:cNvSpPr>
          <p:nvPr>
            <p:ph type="body" idx="1"/>
          </p:nvPr>
        </p:nvSpPr>
        <p:spPr>
          <a:xfrm>
            <a:off x="152813" y="2417523"/>
            <a:ext cx="11886374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36"/>
          <p:cNvSpPr txBox="1">
            <a:spLocks noGrp="1"/>
          </p:cNvSpPr>
          <p:nvPr>
            <p:ph type="body" idx="2"/>
          </p:nvPr>
        </p:nvSpPr>
        <p:spPr>
          <a:xfrm>
            <a:off x="150991" y="3949220"/>
            <a:ext cx="11886374" cy="88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2">
  <p:cSld name="Välidia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7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1000">
                <a:srgbClr val="7A2582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</p:pic>
      <p:sp>
        <p:nvSpPr>
          <p:cNvPr id="97" name="Google Shape;97;p37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7"/>
          <p:cNvSpPr/>
          <p:nvPr/>
        </p:nvSpPr>
        <p:spPr>
          <a:xfrm>
            <a:off x="6719908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2057400"/>
            <a:ext cx="2491108" cy="236655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7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7"/>
          <p:cNvSpPr/>
          <p:nvPr/>
        </p:nvSpPr>
        <p:spPr>
          <a:xfrm>
            <a:off x="1069244" y="3733800"/>
            <a:ext cx="2359756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02" name="Google Shape;102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7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2">
  <p:cSld name="Tekstidia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38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8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38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8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1" name="Google Shape;111;p38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38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4">
  <p:cSld name="Tekstidia4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9" descr="Abstract white waves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92000">
                <a:srgbClr val="7A2582"/>
              </a:gs>
              <a:gs pos="100000">
                <a:srgbClr val="7A2582"/>
              </a:gs>
            </a:gsLst>
            <a:lin ang="3600000" scaled="0"/>
          </a:gradFill>
          <a:ln>
            <a:noFill/>
          </a:ln>
        </p:spPr>
      </p:pic>
      <p:sp>
        <p:nvSpPr>
          <p:cNvPr id="115" name="Google Shape;115;p39"/>
          <p:cNvSpPr/>
          <p:nvPr/>
        </p:nvSpPr>
        <p:spPr>
          <a:xfrm>
            <a:off x="4366719" y="2340858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6" name="Google Shape;116;p39"/>
          <p:cNvSpPr txBox="1">
            <a:spLocks noGrp="1"/>
          </p:cNvSpPr>
          <p:nvPr>
            <p:ph type="body" idx="1"/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7" name="Google Shape;117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9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9"/>
          <p:cNvSpPr txBox="1">
            <a:spLocks noGrp="1"/>
          </p:cNvSpPr>
          <p:nvPr>
            <p:ph type="title"/>
          </p:nvPr>
        </p:nvSpPr>
        <p:spPr>
          <a:xfrm>
            <a:off x="568765" y="694660"/>
            <a:ext cx="11050821" cy="143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5">
  <p:cSld name="Tekstidia5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2" name="Google Shape;122;p40"/>
          <p:cNvSpPr/>
          <p:nvPr/>
        </p:nvSpPr>
        <p:spPr>
          <a:xfrm>
            <a:off x="8320517" y="152400"/>
            <a:ext cx="3871482" cy="6705600"/>
          </a:xfrm>
          <a:custGeom>
            <a:avLst/>
            <a:gdLst/>
            <a:ahLst/>
            <a:cxnLst/>
            <a:rect l="l" t="t" r="r" b="b"/>
            <a:pathLst>
              <a:path w="3871482" h="6705600" extrusionOk="0">
                <a:moveTo>
                  <a:pt x="0" y="6705600"/>
                </a:moveTo>
                <a:lnTo>
                  <a:pt x="3871483" y="0"/>
                </a:lnTo>
                <a:lnTo>
                  <a:pt x="3871483" y="6705600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0"/>
          <p:cNvSpPr/>
          <p:nvPr/>
        </p:nvSpPr>
        <p:spPr>
          <a:xfrm>
            <a:off x="9074702" y="1458686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40"/>
          <p:cNvSpPr/>
          <p:nvPr/>
        </p:nvSpPr>
        <p:spPr>
          <a:xfrm>
            <a:off x="9813174" y="2737757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0"/>
          <p:cNvSpPr/>
          <p:nvPr/>
        </p:nvSpPr>
        <p:spPr>
          <a:xfrm rot="10800000">
            <a:off x="-1293" y="0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40"/>
          <p:cNvSpPr/>
          <p:nvPr/>
        </p:nvSpPr>
        <p:spPr>
          <a:xfrm rot="10800000">
            <a:off x="-3" y="0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40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40"/>
          <p:cNvSpPr/>
          <p:nvPr/>
        </p:nvSpPr>
        <p:spPr>
          <a:xfrm>
            <a:off x="4632959" y="165853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29" name="Google Shape;129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0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40"/>
          <p:cNvSpPr txBox="1">
            <a:spLocks noGrp="1"/>
          </p:cNvSpPr>
          <p:nvPr>
            <p:ph type="title"/>
          </p:nvPr>
        </p:nvSpPr>
        <p:spPr>
          <a:xfrm>
            <a:off x="838200" y="843516"/>
            <a:ext cx="10515600" cy="615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2" name="Google Shape;132;p40"/>
          <p:cNvSpPr txBox="1">
            <a:spLocks noGrp="1"/>
          </p:cNvSpPr>
          <p:nvPr>
            <p:ph type="body" idx="1"/>
          </p:nvPr>
        </p:nvSpPr>
        <p:spPr>
          <a:xfrm>
            <a:off x="1679575" y="2352675"/>
            <a:ext cx="8810625" cy="435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1">
  <p:cSld name="Kaksi palstaa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41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41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144692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0" name="Google Shape;140;p41"/>
          <p:cNvSpPr txBox="1">
            <a:spLocks noGrp="1"/>
          </p:cNvSpPr>
          <p:nvPr>
            <p:ph type="body" idx="1"/>
          </p:nvPr>
        </p:nvSpPr>
        <p:spPr>
          <a:xfrm>
            <a:off x="1026001" y="183241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41"/>
          <p:cNvSpPr txBox="1">
            <a:spLocks noGrp="1"/>
          </p:cNvSpPr>
          <p:nvPr>
            <p:ph type="body" idx="2"/>
          </p:nvPr>
        </p:nvSpPr>
        <p:spPr>
          <a:xfrm>
            <a:off x="6184719" y="182920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41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1">
  <p:cSld name="Tekstidia - tiivis asettelu 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42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2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49" name="Google Shape;149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42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1" name="Google Shape;151;p42"/>
          <p:cNvSpPr txBox="1">
            <a:spLocks noGrp="1"/>
          </p:cNvSpPr>
          <p:nvPr>
            <p:ph type="body" idx="1"/>
          </p:nvPr>
        </p:nvSpPr>
        <p:spPr>
          <a:xfrm>
            <a:off x="250318" y="1192290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2">
  <p:cSld name="Tekstidia - tiivis asettelu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43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43"/>
          <p:cNvSpPr/>
          <p:nvPr/>
        </p:nvSpPr>
        <p:spPr>
          <a:xfrm>
            <a:off x="361858" y="18158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56" name="Google Shape;156;p43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43"/>
          <p:cNvSpPr txBox="1">
            <a:spLocks noGrp="1"/>
          </p:cNvSpPr>
          <p:nvPr>
            <p:ph type="body" idx="1"/>
          </p:nvPr>
        </p:nvSpPr>
        <p:spPr>
          <a:xfrm>
            <a:off x="250318" y="2043277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43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3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3">
  <p:cSld name="Tekstidia - tiivis asettelu 3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44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4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44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4"/>
          <p:cNvSpPr/>
          <p:nvPr/>
        </p:nvSpPr>
        <p:spPr>
          <a:xfrm>
            <a:off x="361858" y="12271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7" name="Google Shape;167;p44"/>
          <p:cNvSpPr txBox="1">
            <a:spLocks noGrp="1"/>
          </p:cNvSpPr>
          <p:nvPr>
            <p:ph type="title"/>
          </p:nvPr>
        </p:nvSpPr>
        <p:spPr>
          <a:xfrm>
            <a:off x="251791" y="538513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44"/>
          <p:cNvSpPr txBox="1">
            <a:spLocks noGrp="1"/>
          </p:cNvSpPr>
          <p:nvPr>
            <p:ph type="body" idx="1"/>
          </p:nvPr>
        </p:nvSpPr>
        <p:spPr>
          <a:xfrm>
            <a:off x="250318" y="1454555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atikkodia1">
  <p:cSld name="Laatikkodia1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9285B"/>
              </a:gs>
              <a:gs pos="24000">
                <a:srgbClr val="732E81"/>
              </a:gs>
              <a:gs pos="52999">
                <a:srgbClr val="5A3786"/>
              </a:gs>
              <a:gs pos="100000">
                <a:srgbClr val="0A5496"/>
              </a:gs>
            </a:gsLst>
            <a:lin ang="174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1" name="Google Shape;171;p45"/>
          <p:cNvPicPr preferRelativeResize="0"/>
          <p:nvPr/>
        </p:nvPicPr>
        <p:blipFill rotWithShape="1">
          <a:blip r:embed="rId2">
            <a:alphaModFix amt="7000"/>
          </a:blip>
          <a:srcRect t="2" r="-355" b="-769"/>
          <a:stretch/>
        </p:blipFill>
        <p:spPr>
          <a:xfrm>
            <a:off x="2753039" y="195681"/>
            <a:ext cx="6937768" cy="659103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5"/>
          <p:cNvSpPr/>
          <p:nvPr/>
        </p:nvSpPr>
        <p:spPr>
          <a:xfrm>
            <a:off x="5496794" y="2691003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45"/>
          <p:cNvSpPr/>
          <p:nvPr/>
        </p:nvSpPr>
        <p:spPr>
          <a:xfrm>
            <a:off x="57416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45"/>
          <p:cNvSpPr/>
          <p:nvPr/>
        </p:nvSpPr>
        <p:spPr>
          <a:xfrm>
            <a:off x="4440001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5"/>
          <p:cNvSpPr/>
          <p:nvPr/>
        </p:nvSpPr>
        <p:spPr>
          <a:xfrm>
            <a:off x="830583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45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45"/>
          <p:cNvSpPr txBox="1">
            <a:spLocks noGrp="1"/>
          </p:cNvSpPr>
          <p:nvPr>
            <p:ph type="title"/>
          </p:nvPr>
        </p:nvSpPr>
        <p:spPr>
          <a:xfrm>
            <a:off x="838200" y="12325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45"/>
          <p:cNvSpPr txBox="1">
            <a:spLocks noGrp="1"/>
          </p:cNvSpPr>
          <p:nvPr>
            <p:ph type="body" idx="1"/>
          </p:nvPr>
        </p:nvSpPr>
        <p:spPr>
          <a:xfrm>
            <a:off x="838200" y="2832619"/>
            <a:ext cx="105156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45"/>
          <p:cNvSpPr txBox="1">
            <a:spLocks noGrp="1"/>
          </p:cNvSpPr>
          <p:nvPr>
            <p:ph type="body" idx="2"/>
          </p:nvPr>
        </p:nvSpPr>
        <p:spPr>
          <a:xfrm>
            <a:off x="695195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45"/>
          <p:cNvSpPr txBox="1">
            <a:spLocks noGrp="1"/>
          </p:cNvSpPr>
          <p:nvPr>
            <p:ph type="body" idx="3"/>
          </p:nvPr>
        </p:nvSpPr>
        <p:spPr>
          <a:xfrm>
            <a:off x="4561562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45"/>
          <p:cNvSpPr txBox="1">
            <a:spLocks noGrp="1"/>
          </p:cNvSpPr>
          <p:nvPr>
            <p:ph type="body" idx="4"/>
          </p:nvPr>
        </p:nvSpPr>
        <p:spPr>
          <a:xfrm>
            <a:off x="8427930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2 - tiivis asettelu">
  <p:cSld name="Kaksi palstaa2 - tiivis asettelu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Google Shape;17;p28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8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1" name="Google Shape;2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8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body" idx="2"/>
          </p:nvPr>
        </p:nvSpPr>
        <p:spPr>
          <a:xfrm>
            <a:off x="6244404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attidia">
  <p:cSld name="Sitaattidia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4" name="Google Shape;184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580415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46"/>
          <p:cNvSpPr/>
          <p:nvPr/>
        </p:nvSpPr>
        <p:spPr>
          <a:xfrm>
            <a:off x="838200" y="1143000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/>
          </a:p>
        </p:txBody>
      </p:sp>
      <p:sp>
        <p:nvSpPr>
          <p:cNvPr id="187" name="Google Shape;187;p46"/>
          <p:cNvSpPr/>
          <p:nvPr/>
        </p:nvSpPr>
        <p:spPr>
          <a:xfrm>
            <a:off x="9916281" y="4014626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/>
          </a:p>
        </p:txBody>
      </p:sp>
      <p:sp>
        <p:nvSpPr>
          <p:cNvPr id="188" name="Google Shape;188;p46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46"/>
          <p:cNvSpPr txBox="1">
            <a:spLocks noGrp="1"/>
          </p:cNvSpPr>
          <p:nvPr>
            <p:ph type="body" idx="1"/>
          </p:nvPr>
        </p:nvSpPr>
        <p:spPr>
          <a:xfrm>
            <a:off x="1835728" y="1917756"/>
            <a:ext cx="8520546" cy="301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1">
  <p:cSld name="Tyhjädia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47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7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4" name="Google Shape;194;p47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47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2">
  <p:cSld name="Tyhjädia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48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48"/>
          <p:cNvSpPr txBox="1">
            <a:spLocks noGrp="1"/>
          </p:cNvSpPr>
          <p:nvPr>
            <p:ph type="title"/>
          </p:nvPr>
        </p:nvSpPr>
        <p:spPr>
          <a:xfrm>
            <a:off x="1026001" y="721595"/>
            <a:ext cx="10833904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1" name="Google Shape;201;p48"/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48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3">
  <p:cSld name="Tyhjädia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p49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1">
  <p:cSld name="Tekstidia 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9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1" name="Google Shape;31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3">
  <p:cSld name="Tekstidia3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" name="Google Shape;36;p30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0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30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30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3">
  <p:cSld name="Välidia3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</a:pPr>
            <a:endParaRPr sz="3000" b="0" i="0" u="none" strike="noStrike" cap="non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1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31"/>
          <p:cNvSpPr/>
          <p:nvPr/>
        </p:nvSpPr>
        <p:spPr>
          <a:xfrm>
            <a:off x="5334000" y="0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 extrusionOk="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5334000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1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31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3541" y="4495800"/>
            <a:ext cx="1751259" cy="17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1"/>
          <p:cNvSpPr/>
          <p:nvPr/>
        </p:nvSpPr>
        <p:spPr>
          <a:xfrm rot="5400000" flipH="1">
            <a:off x="3039510" y="612469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iitosdia">
  <p:cSld name="Kiitosdi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32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2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2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32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804" y="1030084"/>
            <a:ext cx="2013656" cy="19643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2"/>
          <p:cNvSpPr txBox="1"/>
          <p:nvPr/>
        </p:nvSpPr>
        <p:spPr>
          <a:xfrm>
            <a:off x="2238249" y="3658676"/>
            <a:ext cx="7772400" cy="192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525" tIns="40750" rIns="81525" bIns="407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Kiitos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Tack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sp>
        <p:nvSpPr>
          <p:cNvPr id="60" name="Google Shape;60;p32"/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50" tIns="47325" rIns="94650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>
  <p:cSld name="Otsikkodia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33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33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3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33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3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3">
  <p:cSld name="Otsikkodia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34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4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3" name="Google Shape;73;p34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3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34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4">
  <p:cSld name="Otsikkodia4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35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5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1" name="Google Shape;81;p35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35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35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5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26" descr="Kuva, joka sisältää kohteen symboli, logo, tunnus, Tavaramerkki&#10;&#10;Kuvaus luotu automaattisesti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607980" y="1072701"/>
            <a:ext cx="4976040" cy="47125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site/assets/files/23775/411_klubihengen_rakentaminen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koulutus-1/klubi-ja-piiri/alasivu/klubipresidentti-klubin_varapresidentti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lionsclubs.org/fi/resources-for-members/resource-center/club-president-vice-president" TargetMode="External"/><Relationship Id="rId4" Type="http://schemas.openxmlformats.org/officeDocument/2006/relationships/hyperlink" Target="https://www.lionsclubs.org/fi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</a:pPr>
            <a:r>
              <a:rPr lang="fi-FI"/>
              <a:t>Presidenttivalmennus 1</a:t>
            </a:r>
            <a:endParaRPr/>
          </a:p>
        </p:txBody>
      </p:sp>
      <p:sp>
        <p:nvSpPr>
          <p:cNvPr id="211" name="Google Shape;211;p1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</a:pPr>
            <a:r>
              <a:rPr lang="fi-FI" sz="2500" dirty="0"/>
              <a:t>2025-26</a:t>
            </a:r>
            <a:endParaRPr sz="2500" dirty="0"/>
          </a:p>
        </p:txBody>
      </p:sp>
      <p:pic>
        <p:nvPicPr>
          <p:cNvPr id="212" name="Google Shape;21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134" y="906622"/>
            <a:ext cx="1783241" cy="919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0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fi-FI"/>
              <a:t>Kauden 2024-2025 teemat</a:t>
            </a:r>
            <a:endParaRPr/>
          </a:p>
        </p:txBody>
      </p:sp>
      <p:sp>
        <p:nvSpPr>
          <p:cNvPr id="276" name="Google Shape;276;p10"/>
          <p:cNvSpPr txBox="1">
            <a:spLocks noGrp="1"/>
          </p:cNvSpPr>
          <p:nvPr>
            <p:ph type="body" idx="1"/>
          </p:nvPr>
        </p:nvSpPr>
        <p:spPr>
          <a:xfrm>
            <a:off x="250319" y="1539551"/>
            <a:ext cx="5525330" cy="416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Kansainvälinen tunnuslauseemme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1">
                <a:latin typeface="Arial"/>
                <a:ea typeface="Arial"/>
                <a:cs typeface="Arial"/>
                <a:sym typeface="Arial"/>
              </a:rPr>
              <a:t>Me palvelemme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Kansainvälisen presidenttimme teema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1">
                <a:latin typeface="Arial"/>
                <a:ea typeface="Arial"/>
                <a:cs typeface="Arial"/>
                <a:sym typeface="Arial"/>
              </a:rPr>
              <a:t>NN</a:t>
            </a:r>
            <a:endParaRPr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Lions-liiton teema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1">
                <a:latin typeface="Arial"/>
                <a:ea typeface="Arial"/>
                <a:cs typeface="Arial"/>
                <a:sym typeface="Arial"/>
              </a:rPr>
              <a:t>Merkityksellistä auttamista</a:t>
            </a:r>
            <a:endParaRPr/>
          </a:p>
          <a:p>
            <a:pPr marL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Liiton puheenjohtajan teema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</a:pPr>
            <a:r>
              <a:rPr lang="fi-FI" sz="2400" b="1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Merkityksellisiä tekoja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277" name="Google Shape;277;p10"/>
          <p:cNvSpPr txBox="1">
            <a:spLocks noGrp="1"/>
          </p:cNvSpPr>
          <p:nvPr>
            <p:ph type="body" idx="2"/>
          </p:nvPr>
        </p:nvSpPr>
        <p:spPr>
          <a:xfrm>
            <a:off x="6066009" y="2396952"/>
            <a:ext cx="5717751" cy="20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Piirin teema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1"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Piirin toimintasuunnitelma 2024-25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1">
                <a:latin typeface="Arial"/>
                <a:ea typeface="Arial"/>
                <a:cs typeface="Arial"/>
                <a:sym typeface="Arial"/>
              </a:rPr>
              <a:t>1-VDG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Lions-liiton painopisteet 2024-2025</a:t>
            </a:r>
            <a:endParaRPr/>
          </a:p>
        </p:txBody>
      </p:sp>
      <p:sp>
        <p:nvSpPr>
          <p:cNvPr id="283" name="Google Shape;283;p11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Lioniksi kutsu -jäsenhankintakampanja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Palvelu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kartoitamme palvelutarpeet ja ulotamme palvelumme entistä laajemmalle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Valmennus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järjestämme jäsenhankintaa, viestintää ja aktiviteettiosaamista tukevia valmennuksia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Jäsenyys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rakennamme jäsenyyden kehitysohjelman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toteutamme kansainvälistä Mission 1.5 ohjelmaa Leijonaksi kutsu –kampanjan keinoin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Viestintä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vahvistamme brändiämme, markkinoimme yhteistyössä piirien ja klubien kanssa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Hyvän Päivän vahvistaminen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Lioniksi kutsu -kampanja</a:t>
            </a:r>
            <a:endParaRPr/>
          </a:p>
        </p:txBody>
      </p:sp>
      <p:sp>
        <p:nvSpPr>
          <p:cNvPr id="289" name="Google Shape;289;p12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aikataulutus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viestintä ja klubien jäsenhankinta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uusien klubien perustaminen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i-FI"/>
              <a:t>Lioniksi kutsu -kampanja</a:t>
            </a:r>
            <a:endParaRPr/>
          </a:p>
        </p:txBody>
      </p:sp>
      <p:sp>
        <p:nvSpPr>
          <p:cNvPr id="295" name="Google Shape;295;p13"/>
          <p:cNvSpPr txBox="1"/>
          <p:nvPr/>
        </p:nvSpPr>
        <p:spPr>
          <a:xfrm>
            <a:off x="1126274" y="1916976"/>
            <a:ext cx="9901524" cy="496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34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endParaRPr sz="17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6" name="Google Shape;296;p13"/>
          <p:cNvGrpSpPr/>
          <p:nvPr/>
        </p:nvGrpSpPr>
        <p:grpSpPr>
          <a:xfrm>
            <a:off x="736160" y="1660031"/>
            <a:ext cx="10719680" cy="1320634"/>
            <a:chOff x="0" y="0"/>
            <a:chExt cx="10719680" cy="1320634"/>
          </a:xfrm>
        </p:grpSpPr>
        <p:sp>
          <p:nvSpPr>
            <p:cNvPr id="297" name="Google Shape;297;p13"/>
            <p:cNvSpPr/>
            <p:nvPr/>
          </p:nvSpPr>
          <p:spPr>
            <a:xfrm>
              <a:off x="0" y="396190"/>
              <a:ext cx="10719680" cy="528254"/>
            </a:xfrm>
            <a:prstGeom prst="notchedRightArrow">
              <a:avLst>
                <a:gd name="adj1" fmla="val 50000"/>
                <a:gd name="adj2" fmla="val 50000"/>
              </a:avLst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6824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3"/>
            <p:cNvSpPr txBox="1"/>
            <p:nvPr/>
          </p:nvSpPr>
          <p:spPr>
            <a:xfrm>
              <a:off x="6824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3E82"/>
                </a:buClr>
                <a:buSzPts val="2400"/>
                <a:buFont typeface="Calibri"/>
                <a:buNone/>
              </a:pPr>
              <a:r>
                <a:rPr lang="fi-FI" sz="2400">
                  <a:solidFill>
                    <a:srgbClr val="153E82"/>
                  </a:solidFill>
                  <a:latin typeface="Calibri"/>
                  <a:ea typeface="Calibri"/>
                  <a:cs typeface="Calibri"/>
                  <a:sym typeface="Calibri"/>
                </a:rPr>
                <a:t>1.8.24</a:t>
              </a:r>
              <a:endParaRPr sz="2400">
                <a:solidFill>
                  <a:srgbClr val="153E8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572039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332442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 txBox="1"/>
            <p:nvPr/>
          </p:nvSpPr>
          <p:spPr>
            <a:xfrm>
              <a:off x="1332442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1897657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2658060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 txBox="1"/>
            <p:nvPr/>
          </p:nvSpPr>
          <p:spPr>
            <a:xfrm>
              <a:off x="2658060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3E82"/>
                </a:buClr>
                <a:buSzPts val="2400"/>
                <a:buFont typeface="Calibri"/>
                <a:buNone/>
              </a:pPr>
              <a:r>
                <a:rPr lang="fi-FI" sz="2400">
                  <a:solidFill>
                    <a:srgbClr val="153E82"/>
                  </a:solidFill>
                  <a:latin typeface="Calibri"/>
                  <a:ea typeface="Calibri"/>
                  <a:cs typeface="Calibri"/>
                  <a:sym typeface="Calibri"/>
                </a:rPr>
                <a:t>1.9.</a:t>
              </a:r>
              <a:endParaRPr sz="2400">
                <a:solidFill>
                  <a:srgbClr val="153E8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3223275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3983679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 txBox="1"/>
            <p:nvPr/>
          </p:nvSpPr>
          <p:spPr>
            <a:xfrm>
              <a:off x="3983679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5125" tIns="135125" rIns="135125" bIns="1351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endParaRPr sz="19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4548894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5600592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 txBox="1"/>
            <p:nvPr/>
          </p:nvSpPr>
          <p:spPr>
            <a:xfrm>
              <a:off x="5600592" y="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3E82"/>
                </a:buClr>
                <a:buSzPts val="2400"/>
                <a:buFont typeface="Calibri"/>
                <a:buNone/>
              </a:pPr>
              <a:r>
                <a:rPr lang="fi-FI" sz="2400">
                  <a:solidFill>
                    <a:srgbClr val="153E82"/>
                  </a:solidFill>
                  <a:latin typeface="Calibri"/>
                  <a:ea typeface="Calibri"/>
                  <a:cs typeface="Calibri"/>
                  <a:sym typeface="Calibri"/>
                </a:rPr>
                <a:t>1.10.</a:t>
              </a:r>
              <a:endParaRPr sz="2400">
                <a:solidFill>
                  <a:srgbClr val="153E8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6175118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6634915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3"/>
            <p:cNvSpPr txBox="1"/>
            <p:nvPr/>
          </p:nvSpPr>
          <p:spPr>
            <a:xfrm>
              <a:off x="6634915" y="792380"/>
              <a:ext cx="126249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7717159" y="589069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7960533" y="0"/>
              <a:ext cx="168035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 txBox="1"/>
            <p:nvPr/>
          </p:nvSpPr>
          <p:spPr>
            <a:xfrm>
              <a:off x="7960533" y="0"/>
              <a:ext cx="1680353" cy="5282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b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53E82"/>
                </a:buClr>
                <a:buSzPts val="2400"/>
                <a:buFont typeface="Calibri"/>
                <a:buNone/>
              </a:pPr>
              <a:r>
                <a:rPr lang="fi-FI" sz="2400">
                  <a:solidFill>
                    <a:srgbClr val="153E82"/>
                  </a:solidFill>
                  <a:latin typeface="Calibri"/>
                  <a:ea typeface="Calibri"/>
                  <a:cs typeface="Calibri"/>
                  <a:sym typeface="Calibri"/>
                </a:rPr>
                <a:t>13.10.24</a:t>
              </a:r>
              <a:endParaRPr sz="2400">
                <a:solidFill>
                  <a:srgbClr val="153E8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3"/>
            <p:cNvSpPr/>
            <p:nvPr/>
          </p:nvSpPr>
          <p:spPr>
            <a:xfrm>
              <a:off x="8734678" y="594285"/>
              <a:ext cx="132063" cy="13206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9" name="Google Shape;319;p13"/>
          <p:cNvSpPr txBox="1"/>
          <p:nvPr/>
        </p:nvSpPr>
        <p:spPr>
          <a:xfrm>
            <a:off x="1340000" y="4889818"/>
            <a:ext cx="9687797" cy="378168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somekampanjat kestävät koko kampanja-ajan</a:t>
            </a: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3"/>
          <p:cNvSpPr txBox="1"/>
          <p:nvPr/>
        </p:nvSpPr>
        <p:spPr>
          <a:xfrm>
            <a:off x="1339999" y="2657807"/>
            <a:ext cx="2718759" cy="784830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17.8.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Lionstoiminnan vuosipäivä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ja piirien tapahtumia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3"/>
          <p:cNvSpPr txBox="1"/>
          <p:nvPr/>
        </p:nvSpPr>
        <p:spPr>
          <a:xfrm>
            <a:off x="1339999" y="5409123"/>
            <a:ext cx="9687798" cy="36933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153E82"/>
                </a:solidFill>
                <a:latin typeface="Arial"/>
                <a:ea typeface="Arial"/>
                <a:cs typeface="Arial"/>
                <a:sym typeface="Arial"/>
              </a:rPr>
              <a:t>Klubit viestivät itse ja osallistuvat liiton kampanjointiin</a:t>
            </a: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3"/>
          <p:cNvSpPr txBox="1"/>
          <p:nvPr/>
        </p:nvSpPr>
        <p:spPr>
          <a:xfrm>
            <a:off x="7136221" y="2648009"/>
            <a:ext cx="2718759" cy="784830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8.10.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Hyvän Päivä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palkitsemistilaisuus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3"/>
          <p:cNvSpPr txBox="1"/>
          <p:nvPr/>
        </p:nvSpPr>
        <p:spPr>
          <a:xfrm>
            <a:off x="736160" y="3658396"/>
            <a:ext cx="1624659" cy="1015663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1.8.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tietoisku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Kampanjan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aloitusinfo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3"/>
          <p:cNvSpPr txBox="1"/>
          <p:nvPr/>
        </p:nvSpPr>
        <p:spPr>
          <a:xfrm>
            <a:off x="2580160" y="3658396"/>
            <a:ext cx="1649411" cy="1015663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1.9.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tietoisku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Jäsenhankinta aktiviteeteissa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3"/>
          <p:cNvSpPr txBox="1"/>
          <p:nvPr/>
        </p:nvSpPr>
        <p:spPr>
          <a:xfrm>
            <a:off x="4416276" y="3658396"/>
            <a:ext cx="1768067" cy="1024482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15.9.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tietoisku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Valmistaudumme Hyvän Päivään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3"/>
          <p:cNvSpPr txBox="1"/>
          <p:nvPr/>
        </p:nvSpPr>
        <p:spPr>
          <a:xfrm>
            <a:off x="1339999" y="5940024"/>
            <a:ext cx="5697728" cy="64633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153E82"/>
                </a:solidFill>
                <a:latin typeface="Arial"/>
                <a:ea typeface="Arial"/>
                <a:cs typeface="Arial"/>
                <a:sym typeface="Arial"/>
              </a:rPr>
              <a:t>Klubit järjestävät näkyviä</a:t>
            </a: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153E82"/>
                </a:solidFill>
                <a:latin typeface="Arial"/>
                <a:ea typeface="Arial"/>
                <a:cs typeface="Arial"/>
                <a:sym typeface="Arial"/>
              </a:rPr>
              <a:t>aktiviteetteja kampanja-ajalla</a:t>
            </a: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3"/>
          <p:cNvSpPr txBox="1"/>
          <p:nvPr/>
        </p:nvSpPr>
        <p:spPr>
          <a:xfrm>
            <a:off x="6371048" y="3652077"/>
            <a:ext cx="5176909" cy="1061829"/>
          </a:xfrm>
          <a:prstGeom prst="rect">
            <a:avLst/>
          </a:prstGeom>
          <a:solidFill>
            <a:srgbClr val="00338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9/24 -&gt;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Liiton webinaarit</a:t>
            </a:r>
            <a:endParaRPr sz="1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fi-FI"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Tervetuloa jäseneksi</a:t>
            </a:r>
            <a:endParaRPr sz="15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153E8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3"/>
          <p:cNvSpPr txBox="1"/>
          <p:nvPr/>
        </p:nvSpPr>
        <p:spPr>
          <a:xfrm>
            <a:off x="7136221" y="5936393"/>
            <a:ext cx="3891576" cy="646331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153E82"/>
                </a:solidFill>
                <a:latin typeface="Arial"/>
                <a:ea typeface="Arial"/>
                <a:cs typeface="Arial"/>
                <a:sym typeface="Arial"/>
              </a:rPr>
              <a:t>Auta Lasta – Auta Perhettä</a:t>
            </a: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3E82"/>
              </a:buClr>
              <a:buSzPts val="1800"/>
              <a:buFont typeface="Arial"/>
              <a:buNone/>
            </a:pPr>
            <a:r>
              <a:rPr lang="fi-FI" sz="1800" b="0" i="0" u="none" strike="noStrike" cap="none">
                <a:solidFill>
                  <a:srgbClr val="153E82"/>
                </a:solidFill>
                <a:latin typeface="Arial"/>
                <a:ea typeface="Arial"/>
                <a:cs typeface="Arial"/>
                <a:sym typeface="Arial"/>
              </a:rPr>
              <a:t>Hyvän Päivän -viikolla</a:t>
            </a:r>
            <a:endParaRPr sz="1800" b="0" i="0" u="none" strike="noStrike" cap="none">
              <a:solidFill>
                <a:srgbClr val="153E8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Lioniksi kutsu -kampanja</a:t>
            </a:r>
            <a:endParaRPr/>
          </a:p>
        </p:txBody>
      </p:sp>
      <p:sp>
        <p:nvSpPr>
          <p:cNvPr id="334" name="Google Shape;334;p14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Viestintäkampanja 1.8.-31.10. 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Liiton somekampanjat, joita klubit ja jäsenet tukevat 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klubeilla aktiivinen oma viestintä kampanja-aikana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viikoittaiset Tervetuloa Lioniksi –webinaarit</a:t>
            </a:r>
            <a:endParaRPr/>
          </a:p>
          <a:p>
            <a:pPr marL="971550" lvl="1" indent="-146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Klubeilla paljon aktiviteetteja kampanja-ajalla, joihin yleisö voi sekä tulla, että osallistua tekemiseen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huipentuen Hyvän Päivään</a:t>
            </a:r>
            <a:endParaRPr/>
          </a:p>
          <a:p>
            <a:pPr marL="971550" lvl="1" indent="-146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kummitoiminnan kehittäminen valmennuksin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kampanjatoisto 3-v:n aikana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Lioniksi kutsu -kampanja</a:t>
            </a:r>
            <a:endParaRPr/>
          </a:p>
        </p:txBody>
      </p:sp>
      <p:sp>
        <p:nvSpPr>
          <p:cNvPr id="340" name="Google Shape;340;p15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Uusien klubien perustaminen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Liiton projektityöntekijän ja piirien GET-koordinaattoreiden yhteistyöllä pyritään aktiivisesti perustamaan uusia klubeja paikkakunnille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alku esim. liitännäisklubien kautta</a:t>
            </a:r>
            <a:endParaRPr/>
          </a:p>
          <a:p>
            <a:pPr marL="971550" lvl="1" indent="-1460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Hankkeen tavoitteet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joka kausi saamme 2.000 uutta jäsentä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joka kausi perustamme 30 uutta klubia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jäsenten keski-ikä laskee viidellä vuodella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naisten osuus jäsenistöstä kasvaa n. 40 %:in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toistojen kautta klubeihin syntyy aktiivinen uusien jäsenten hankinnan kulttuuri ja jäsenkokemus kehittyy myönteisesti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Lions-liiton tietoiskut</a:t>
            </a:r>
            <a:endParaRPr/>
          </a:p>
        </p:txBody>
      </p:sp>
      <p:sp>
        <p:nvSpPr>
          <p:cNvPr id="346" name="Google Shape;346;p16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844007" cy="4743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Teemat esitellään edeltävän kuun uutiskirjeessä ja kuvernöörit ottavat ne esiin myös kirjeissään.  Aiheena klubeille konkreettisia ideoita toiminnan kehittämiseen.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-FI" sz="9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8/24	  1.8.2024 		Lioniksi kutsu – viestimme yhdessä somessa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9/24	  1.9.2024 		Jäsenhankinta aktiviteeteissa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9/24	  15.9.2024 		Valmistaudumme Hyvän Päivään, Auta Lasta, Auta Perhettä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10/24	  1.10.2024 		Mieli-kumppanuus, aktiviteettimahdollisuudet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11/24	  1.11.2024 		Kartoitamme palvelutarpeen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12/24	  1.12.2024 		Quest – vinkkejä markkinointiin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1/25	  15.1.2025 		Jäsenkyselyn käyttö klubeissa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2/25	  15.2.2025 		Tulevan kauden painopisteet klubin toimintasuunnitelmaan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3/25	  1.3.2025 		Valmistautuminen LCIF-päivään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4/25	  1.4.2025 		ARS – apurahaprojektin suunnittelu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5/25	  1.5.2025 		Jäsenpysyvyys, klubin tulevaisuus</a:t>
            </a:r>
            <a:endParaRPr/>
          </a:p>
          <a:p>
            <a:pPr marL="228600" lvl="0" indent="-1270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4500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	Tämän lisäksi järjestämme webinaareja mm. strategiatyöstä, viestinnästä ja 	ajankohtaisista aiheista. 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17"/>
          <p:cNvGrpSpPr/>
          <p:nvPr/>
        </p:nvGrpSpPr>
        <p:grpSpPr>
          <a:xfrm>
            <a:off x="85724" y="1407571"/>
            <a:ext cx="12020552" cy="4824892"/>
            <a:chOff x="85724" y="1224522"/>
            <a:chExt cx="12020552" cy="4824892"/>
          </a:xfrm>
        </p:grpSpPr>
        <p:sp>
          <p:nvSpPr>
            <p:cNvPr id="352" name="Google Shape;352;p17"/>
            <p:cNvSpPr/>
            <p:nvPr/>
          </p:nvSpPr>
          <p:spPr>
            <a:xfrm>
              <a:off x="85725" y="2124968"/>
              <a:ext cx="3522450" cy="1647567"/>
            </a:xfrm>
            <a:prstGeom prst="roundRect">
              <a:avLst>
                <a:gd name="adj" fmla="val 2924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MIKSI OLEMME?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Lionstoiminnan tarkoitus on auttaa ja palvella lähimmäisiä 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Haluamme tarjota kaikille mahdollisuuden olla rakentamassa kestävää tulevaisuutta.</a:t>
              </a:r>
              <a:endParaRPr/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3674961" y="2124968"/>
              <a:ext cx="3232051" cy="2479983"/>
            </a:xfrm>
            <a:prstGeom prst="roundRect">
              <a:avLst>
                <a:gd name="adj" fmla="val 2293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MISSÄ OLEMME?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Monimuotoinen toimintaympäristömme muuttuu jatkuvasti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Väestörakenteen muutos vaikuttaa jäsenistöömme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Odotukset hyväntekeväisyys-toiminnalle ja yksilön ajankäytölle ovat muutoksessa</a:t>
              </a:r>
              <a:endParaRPr/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6973801" y="2103980"/>
              <a:ext cx="5132475" cy="1647566"/>
            </a:xfrm>
            <a:prstGeom prst="roundRect">
              <a:avLst>
                <a:gd name="adj" fmla="val 2924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MIHIN USKOMME?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Auttaminen</a:t>
              </a: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– Autamme yhdessä toimien ja tukien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Luotettavuus</a:t>
              </a: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– Toteutamme mitä lupaamme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Paikallisuus</a:t>
              </a: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– Paikallisesti kaikkialla maailmassa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Yhteisöllisyys</a:t>
              </a: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 – Olemme yhdessä enemmän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7"/>
            <p:cNvSpPr/>
            <p:nvPr/>
          </p:nvSpPr>
          <p:spPr>
            <a:xfrm>
              <a:off x="85724" y="3882625"/>
              <a:ext cx="3522450" cy="2166789"/>
            </a:xfrm>
            <a:prstGeom prst="roundRect">
              <a:avLst>
                <a:gd name="adj" fmla="val 2924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MITÄ TAVOITTELEMME?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Olemme elinvoimainen palvelujärjestö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Meillä on tarkoituksenmukaiset ja tehokkaat toimintatavat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Meistä tulee vahva yhteiskunnallinen toimija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7"/>
            <p:cNvSpPr/>
            <p:nvPr/>
          </p:nvSpPr>
          <p:spPr>
            <a:xfrm>
              <a:off x="85724" y="1224522"/>
              <a:ext cx="12020552" cy="790357"/>
            </a:xfrm>
            <a:prstGeom prst="roundRect">
              <a:avLst>
                <a:gd name="adj" fmla="val 9774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fi-FI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MITÄ TAHDOMME?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Olemme vuonna 2030 Suomen merkityksellisin auttaja</a:t>
              </a:r>
              <a:endParaRPr/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6973800" y="3840648"/>
              <a:ext cx="5132475" cy="2205926"/>
            </a:xfrm>
            <a:prstGeom prst="roundRect">
              <a:avLst>
                <a:gd name="adj" fmla="val 2455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None/>
              </a:pPr>
              <a:r>
                <a:rPr lang="fi-FI" sz="16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MITEN SEN TEEMME?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Piirien ja liiton organisoitumisen selkeyttäminen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Piirien ja liiton toimintatapojen kehittäminen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Klubien toiminnan tukeminen ja kehittäminen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Koulutusjärjestelmän kehittäminen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Viestinnän uudistaminen ja vahvistaminen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Palvelun vaikuttavuuden lisääminen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Arial"/>
                <a:buChar char="•"/>
              </a:pPr>
              <a:r>
                <a:rPr lang="fi-FI" sz="16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Verkostoitumisen ja kumppanuuksien vahvistaminen</a:t>
              </a: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58" name="Google Shape;358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761044" y="4822636"/>
              <a:ext cx="3026934" cy="109589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18"/>
          <p:cNvGrpSpPr/>
          <p:nvPr/>
        </p:nvGrpSpPr>
        <p:grpSpPr>
          <a:xfrm>
            <a:off x="2024742" y="1650218"/>
            <a:ext cx="9671146" cy="5067823"/>
            <a:chOff x="1448925" y="1090381"/>
            <a:chExt cx="10405584" cy="5624744"/>
          </a:xfrm>
        </p:grpSpPr>
        <p:pic>
          <p:nvPicPr>
            <p:cNvPr id="364" name="Google Shape;364;p18" descr="Kuva, joka sisältää kohteen nuoli&#10;&#10;Kuvaus luotu automaattisesti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57625" y="2494112"/>
              <a:ext cx="4476750" cy="32337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18"/>
            <p:cNvSpPr txBox="1"/>
            <p:nvPr/>
          </p:nvSpPr>
          <p:spPr>
            <a:xfrm>
              <a:off x="4098696" y="3320335"/>
              <a:ext cx="3994610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8D"/>
                </a:buClr>
                <a:buSzPts val="2400"/>
                <a:buFont typeface="Arial"/>
                <a:buNone/>
              </a:pPr>
              <a:r>
                <a:rPr lang="fi-FI" sz="2400" b="1" i="0" u="none" strike="noStrike" cap="none">
                  <a:solidFill>
                    <a:srgbClr val="00338D"/>
                  </a:solidFill>
                  <a:latin typeface="Arial"/>
                  <a:ea typeface="Arial"/>
                  <a:cs typeface="Arial"/>
                  <a:sym typeface="Arial"/>
                </a:rPr>
                <a:t>Jäsenkokemus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8D"/>
                </a:buClr>
                <a:buSzPts val="2400"/>
                <a:buFont typeface="Arial"/>
                <a:buNone/>
              </a:pPr>
              <a:r>
                <a:rPr lang="fi-FI" sz="2400" b="1" i="0" u="none" strike="noStrike" cap="none">
                  <a:solidFill>
                    <a:srgbClr val="00338D"/>
                  </a:solidFill>
                  <a:latin typeface="Arial"/>
                  <a:ea typeface="Arial"/>
                  <a:cs typeface="Arial"/>
                  <a:sym typeface="Arial"/>
                </a:rPr>
                <a:t>Palvelun vaikuttavuus</a:t>
              </a:r>
              <a:endParaRPr/>
            </a:p>
          </p:txBody>
        </p:sp>
        <p:sp>
          <p:nvSpPr>
            <p:cNvPr id="366" name="Google Shape;366;p18"/>
            <p:cNvSpPr txBox="1"/>
            <p:nvPr/>
          </p:nvSpPr>
          <p:spPr>
            <a:xfrm>
              <a:off x="5048133" y="4230720"/>
              <a:ext cx="20957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338D"/>
                </a:buClr>
                <a:buSzPts val="3600"/>
                <a:buFont typeface="Arial"/>
                <a:buNone/>
              </a:pPr>
              <a:r>
                <a:rPr lang="fi-FI" sz="3600" b="1" i="0" u="none" strike="noStrike" cap="none">
                  <a:solidFill>
                    <a:srgbClr val="00338D"/>
                  </a:solidFill>
                  <a:latin typeface="Arial"/>
                  <a:ea typeface="Arial"/>
                  <a:cs typeface="Arial"/>
                  <a:sym typeface="Arial"/>
                </a:rPr>
                <a:t>KLUBI </a:t>
              </a:r>
              <a:endParaRPr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3857625" y="1120194"/>
              <a:ext cx="2153775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Viestintä</a:t>
              </a:r>
              <a:endParaRPr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8418975" y="3391000"/>
              <a:ext cx="2153775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Kiinnostava toiminta</a:t>
              </a:r>
              <a:endParaRPr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6230649" y="1120194"/>
              <a:ext cx="2153775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Näkyvä toiminta</a:t>
              </a:r>
              <a:endParaRPr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8138076" y="1999831"/>
              <a:ext cx="2324098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Houkuttavuus🡪 uudet jäsenet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1729826" y="1999831"/>
              <a:ext cx="2324100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Yhteistyö-kumppanuudet</a:t>
              </a:r>
              <a:endParaRPr/>
            </a:p>
          </p:txBody>
        </p:sp>
        <p:sp>
          <p:nvSpPr>
            <p:cNvPr id="372" name="Google Shape;372;p18"/>
            <p:cNvSpPr/>
            <p:nvPr/>
          </p:nvSpPr>
          <p:spPr>
            <a:xfrm>
              <a:off x="1448925" y="3391000"/>
              <a:ext cx="2324100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Toiminta-ympäristön tarpeet</a:t>
              </a:r>
              <a:endParaRPr/>
            </a:p>
          </p:txBody>
        </p:sp>
        <p:sp>
          <p:nvSpPr>
            <p:cNvPr id="373" name="Google Shape;373;p18"/>
            <p:cNvSpPr/>
            <p:nvPr/>
          </p:nvSpPr>
          <p:spPr>
            <a:xfrm>
              <a:off x="7307536" y="4740925"/>
              <a:ext cx="2324098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Koukuttavuus🡪jäsenpysyvyys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18"/>
            <p:cNvSpPr/>
            <p:nvPr/>
          </p:nvSpPr>
          <p:spPr>
            <a:xfrm>
              <a:off x="2862263" y="6191250"/>
              <a:ext cx="6467475" cy="523875"/>
            </a:xfrm>
            <a:prstGeom prst="roundRect">
              <a:avLst>
                <a:gd name="adj" fmla="val 16667"/>
              </a:avLst>
            </a:prstGeom>
            <a:solidFill>
              <a:srgbClr val="003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r>
                <a:rPr lang="fi-FI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PIIRIN JA LIITON TUKI</a:t>
              </a:r>
              <a:endParaRPr/>
            </a:p>
          </p:txBody>
        </p:sp>
        <p:sp>
          <p:nvSpPr>
            <p:cNvPr id="375" name="Google Shape;375;p18"/>
            <p:cNvSpPr/>
            <p:nvPr/>
          </p:nvSpPr>
          <p:spPr>
            <a:xfrm>
              <a:off x="2696137" y="4740925"/>
              <a:ext cx="2153775" cy="1280160"/>
            </a:xfrm>
            <a:prstGeom prst="ellipse">
              <a:avLst/>
            </a:prstGeom>
            <a:solidFill>
              <a:srgbClr val="EBB7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i-FI"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Osaamisen lisääminen</a:t>
              </a:r>
              <a:endParaRPr/>
            </a:p>
          </p:txBody>
        </p:sp>
        <p:pic>
          <p:nvPicPr>
            <p:cNvPr id="376" name="Google Shape;376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495862" y="1090381"/>
              <a:ext cx="2358647" cy="85394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7" name="Google Shape;377;p18"/>
          <p:cNvSpPr txBox="1"/>
          <p:nvPr/>
        </p:nvSpPr>
        <p:spPr>
          <a:xfrm>
            <a:off x="1033365" y="1007829"/>
            <a:ext cx="739084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1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Klubi on toiminnan sykkivä sydän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Klubin johtaminen</a:t>
            </a:r>
            <a:endParaRPr/>
          </a:p>
        </p:txBody>
      </p:sp>
      <p:sp>
        <p:nvSpPr>
          <p:cNvPr id="383" name="Google Shape;383;p19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presidentin roolit johtajana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jäsenten motivointi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klubin toimintakalenteri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tukea tehtävääsi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fi-FI"/>
              <a:t>Presidenttivalmennus 1</a:t>
            </a:r>
            <a:endParaRPr/>
          </a:p>
        </p:txBody>
      </p:sp>
      <p:sp>
        <p:nvSpPr>
          <p:cNvPr id="218" name="Google Shape;218;p2"/>
          <p:cNvSpPr txBox="1">
            <a:spLocks noGrp="1"/>
          </p:cNvSpPr>
          <p:nvPr>
            <p:ph type="body" idx="1"/>
          </p:nvPr>
        </p:nvSpPr>
        <p:spPr>
          <a:xfrm>
            <a:off x="250319" y="1192290"/>
            <a:ext cx="5616000" cy="29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/>
              <a:t>Illan ohjelma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 järjestön osana</a:t>
            </a:r>
            <a:endParaRPr sz="22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Lions toimijatasot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presidentin virka ja toimenkuva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kauden valmistelu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toimintasuunnitelma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presidentin 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roolit ja johtaminen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tukea presidentin tehtävään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6858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</p:txBody>
      </p:sp>
      <p:sp>
        <p:nvSpPr>
          <p:cNvPr id="219" name="Google Shape;219;p2"/>
          <p:cNvSpPr txBox="1">
            <a:spLocks noGrp="1"/>
          </p:cNvSpPr>
          <p:nvPr>
            <p:ph type="body" idx="2"/>
          </p:nvPr>
        </p:nvSpPr>
        <p:spPr>
          <a:xfrm>
            <a:off x="5542384" y="1192289"/>
            <a:ext cx="6271367" cy="2586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/>
              <a:t>Presidenttivalmennus 2 – käytännön työkalut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presidentin tehtävät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klubin vuosikello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kokoukset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palkitsemiset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jäsenhuolto, uudet jäsenet, kummit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raportointi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220" name="Google Shape;220;p2"/>
          <p:cNvSpPr txBox="1"/>
          <p:nvPr/>
        </p:nvSpPr>
        <p:spPr>
          <a:xfrm>
            <a:off x="378249" y="4096140"/>
            <a:ext cx="32097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Valmennuspaikat</a:t>
            </a:r>
            <a:endParaRPr/>
          </a:p>
          <a:p>
            <a:pPr marL="1028700" marR="0" lvl="1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xx</a:t>
            </a:r>
            <a:endParaRPr sz="54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"/>
          <p:cNvSpPr txBox="1"/>
          <p:nvPr/>
        </p:nvSpPr>
        <p:spPr>
          <a:xfrm>
            <a:off x="5735690" y="4096140"/>
            <a:ext cx="367889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Valmennuspaikat</a:t>
            </a:r>
            <a:endParaRPr/>
          </a:p>
          <a:p>
            <a:pPr marL="1028700" marR="0" lvl="1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xx</a:t>
            </a:r>
            <a:endParaRPr sz="54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0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Presidentin roolit johtajana</a:t>
            </a:r>
            <a:endParaRPr/>
          </a:p>
        </p:txBody>
      </p:sp>
      <p:sp>
        <p:nvSpPr>
          <p:cNvPr id="389" name="Google Shape;389;p20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Management, asioiden johtaminen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uunnittele, valmistele, toteuta, seuraa, analysoi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Leadership, ihmisten johtaminen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sitouta heidät yhdessä sovittuihin asioihin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iika ohjaavuus/managerointi tappaa luovuuden</a:t>
            </a:r>
            <a:endParaRPr/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rier New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1028700" lvl="1" indent="-215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rier New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Klubihengen luominen/ylläpito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b="0" i="0" u="sng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https://www.lions.fi/site/assets/files/23775/411_klubihengen_rakentaminen.pdf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1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fi-FI"/>
              <a:t>Jäsenten motivointi</a:t>
            </a:r>
            <a:endParaRPr/>
          </a:p>
        </p:txBody>
      </p:sp>
      <p:sp>
        <p:nvSpPr>
          <p:cNvPr id="395" name="Google Shape;395;p21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Osallistuvatko klubilaiset klubin kokoontumisiin?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Osallistuvatko he klubin aktiviteetteihin?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Vastaako klubin nykytoiminta klubilaisten tarpeita?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Onko kaikilla mahdollista osallistua toiminnan suunnitteluun?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Onko klubissa kivaa ja mielekästä tekemistä?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Onko klubissa vetovoimaa?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396" name="Google Shape;396;p21"/>
          <p:cNvSpPr txBox="1">
            <a:spLocks noGrp="1"/>
          </p:cNvSpPr>
          <p:nvPr>
            <p:ph type="body" idx="2"/>
          </p:nvPr>
        </p:nvSpPr>
        <p:spPr>
          <a:xfrm>
            <a:off x="5999584" y="1192289"/>
            <a:ext cx="5814167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Halutaanko toimia kuten ennen vai halutaanko muutosta?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Tiedätkö, mitkä asiat, arvot ja käytännöt ohjaavat klubin toimintaa?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Onko toimintaympäristö muuttunut?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Jos muutosta halutaan, niin sen eteen tulee tehdä yhdessä töitä ja asettaa tavoitteita.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2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fi-FI"/>
              <a:t>Klubin toimintakalenteri</a:t>
            </a:r>
            <a:endParaRPr/>
          </a:p>
        </p:txBody>
      </p:sp>
      <p:sp>
        <p:nvSpPr>
          <p:cNvPr id="402" name="Google Shape;402;p22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lubin omat, paikalliset palvelu-ja varainhankinta-aktiviteetit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ykyiset jatkuvat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uudet aktiviteetit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Lions-liiton kansalliset aktiviteetit ja kumppanuudet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nuorisovaihto, Lions Quest, Kitenet, Joulukortit, Anna tukesi nuorisolle –arpajaiset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Hyvän Päivä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kansainvälisen järjestön palvelukohteet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LCIF, ARS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403" name="Google Shape;403;p22"/>
          <p:cNvSpPr txBox="1">
            <a:spLocks noGrp="1"/>
          </p:cNvSpPr>
          <p:nvPr>
            <p:ph type="body" idx="2"/>
          </p:nvPr>
        </p:nvSpPr>
        <p:spPr>
          <a:xfrm>
            <a:off x="5999584" y="1192289"/>
            <a:ext cx="5814167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kokoukset, vierailut, juhlat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ohkon yhteiset tilaisuudet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hteistyökumppanit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piirin 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valmennu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kset ja tilaisuudet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piiri- ja aluefoorumit, piirin vuosikokous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koulutustilaisuudet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liiton tilaisuudet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Kuvernöörineuvosto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Lions-liiton vuosikokous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409" name="Google Shape;409;p23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klubin edelliset presidentit ja virkailija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kollegat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piirin</a:t>
            </a: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 valmennustapahtumat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piiri- ja aluefoorumit</a:t>
            </a: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piirin virkailijat, erityisesti lohkosi puheenjohtaja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415" name="Google Shape;415;p24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10520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LIONS-INFO (elokuun LION-lehden liitteenä)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Piirin kotisivut				</a:t>
            </a:r>
            <a:r>
              <a:rPr lang="fi-FI" sz="2000">
                <a:solidFill>
                  <a:srgbClr val="0462C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lisää linkki piirin sivuille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Liiton kotisivut		</a:t>
            </a:r>
            <a:endParaRPr/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https://www.lions.fi/koulutus-1/klubi-ja-piiri/alasivu/klubipresidentti-klubin_varapresidentti/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Kansainvälisen järjestön kotisivut		</a:t>
            </a: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https://www.lionsclubs.org/fi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MyLion Learn-osio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Presidentin e-kirja</a:t>
            </a:r>
            <a:endParaRPr/>
          </a:p>
          <a:p>
            <a:pPr marL="671513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https://www.lionsclubs.org/fi/resources-for-members/resource-center/club-president-vice-president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Klubi järjestön osana</a:t>
            </a:r>
            <a:endParaRPr/>
          </a:p>
        </p:txBody>
      </p:sp>
      <p:sp>
        <p:nvSpPr>
          <p:cNvPr id="227" name="Google Shape;227;p3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Lions Clubs Internationalin tarkoitus on, että perustetaan klubeja, joiden jäsenet palvelevat paikallisia yhteisöjä. Lions Clubs Internationalin tehtävä on tukea klubeja ja jäseniä, ei johtaa tai hallita heitä.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Klubi on kansainvälisten sääntöjen mukaan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ansainvälisen Lions-järjestön jäsen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oninkertaispiirin jäsen (MD107 Suomen Lions-liitto)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oman piirinsä jäsen (C-piiri)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iirikuvernööri sijoittaa klubin lohkoon ja alueeseen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lubi ei voi itse päättää kuulumisestaan piiriin tai moninkertaispiiriin 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lubi voi erota piiristä tai moninkertaispiiristä vain lopettamalla toimintansa Lions-klubina ja eroamalla koko Lionsjärjestöstä</a:t>
            </a:r>
            <a:endParaRPr/>
          </a:p>
          <a:p>
            <a:pPr marL="538163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 on noudattaa järjestön eettisiä sääntöjä ja maksaa sen vuotuisen jäsenmaksun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</a:pPr>
            <a:r>
              <a:rPr lang="fi-FI"/>
              <a:t>Lions toimijatasot</a:t>
            </a:r>
            <a:endParaRPr/>
          </a:p>
        </p:txBody>
      </p:sp>
      <p:sp>
        <p:nvSpPr>
          <p:cNvPr id="233" name="Google Shape;233;p4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Klubin jäsen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Toimikunnan jäsen/puheenjohtaja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Pressaputki- presidentti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Lohkonpuheenjohtaja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Piiritoimikunnan puheenjohtaja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Varapiirikuvernööri- piirikuvernööri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Liiton varapuheenjohtaja-puheenjohtaja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Kansainvälinen johtaja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Järjestön presidentti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/>
          </a:p>
        </p:txBody>
      </p:sp>
      <p:sp>
        <p:nvSpPr>
          <p:cNvPr id="234" name="Google Shape;234;p4"/>
          <p:cNvSpPr/>
          <p:nvPr/>
        </p:nvSpPr>
        <p:spPr>
          <a:xfrm>
            <a:off x="7431866" y="2039903"/>
            <a:ext cx="2987675" cy="2909887"/>
          </a:xfrm>
          <a:prstGeom prst="ellipse">
            <a:avLst/>
          </a:prstGeom>
          <a:gradFill>
            <a:gsLst>
              <a:gs pos="0">
                <a:srgbClr val="043B92"/>
              </a:gs>
              <a:gs pos="100000">
                <a:srgbClr val="A3B1E2"/>
              </a:gs>
            </a:gsLst>
            <a:lin ang="16200000" scaled="0"/>
          </a:gradFill>
          <a:ln w="9525" cap="flat" cmpd="sng">
            <a:solidFill>
              <a:srgbClr val="113C8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"/>
          <p:cNvSpPr txBox="1"/>
          <p:nvPr/>
        </p:nvSpPr>
        <p:spPr>
          <a:xfrm rot="-1139504">
            <a:off x="7775444" y="2555613"/>
            <a:ext cx="18756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Koulutus - GLT</a:t>
            </a:r>
            <a:endParaRPr/>
          </a:p>
        </p:txBody>
      </p:sp>
      <p:sp>
        <p:nvSpPr>
          <p:cNvPr id="236" name="Google Shape;236;p4"/>
          <p:cNvSpPr txBox="1"/>
          <p:nvPr/>
        </p:nvSpPr>
        <p:spPr>
          <a:xfrm rot="-1125363">
            <a:off x="7668426" y="3213297"/>
            <a:ext cx="17128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Palvelu - GST</a:t>
            </a:r>
            <a:endParaRPr/>
          </a:p>
        </p:txBody>
      </p:sp>
      <p:sp>
        <p:nvSpPr>
          <p:cNvPr id="237" name="Google Shape;237;p4"/>
          <p:cNvSpPr txBox="1"/>
          <p:nvPr/>
        </p:nvSpPr>
        <p:spPr>
          <a:xfrm rot="-1104328">
            <a:off x="7636731" y="3593150"/>
            <a:ext cx="29876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Jäsenasiat – GMT &amp; GET</a:t>
            </a:r>
            <a:endParaRPr/>
          </a:p>
        </p:txBody>
      </p:sp>
      <p:sp>
        <p:nvSpPr>
          <p:cNvPr id="238" name="Google Shape;238;p4"/>
          <p:cNvSpPr txBox="1"/>
          <p:nvPr/>
        </p:nvSpPr>
        <p:spPr>
          <a:xfrm rot="-1134045">
            <a:off x="8199151" y="4274273"/>
            <a:ext cx="12797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Viestintä</a:t>
            </a:r>
            <a:endParaRPr/>
          </a:p>
        </p:txBody>
      </p:sp>
      <p:sp>
        <p:nvSpPr>
          <p:cNvPr id="239" name="Google Shape;239;p4"/>
          <p:cNvSpPr txBox="1"/>
          <p:nvPr/>
        </p:nvSpPr>
        <p:spPr>
          <a:xfrm>
            <a:off x="8551166" y="5079172"/>
            <a:ext cx="8797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400" b="1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GAT</a:t>
            </a:r>
            <a:endParaRPr/>
          </a:p>
        </p:txBody>
      </p:sp>
      <p:sp>
        <p:nvSpPr>
          <p:cNvPr id="240" name="Google Shape;240;p4"/>
          <p:cNvSpPr txBox="1"/>
          <p:nvPr/>
        </p:nvSpPr>
        <p:spPr>
          <a:xfrm rot="-1180772">
            <a:off x="9288888" y="3998894"/>
            <a:ext cx="7425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LCIF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Presidentin virka</a:t>
            </a:r>
            <a:endParaRPr/>
          </a:p>
        </p:txBody>
      </p:sp>
      <p:sp>
        <p:nvSpPr>
          <p:cNvPr id="246" name="Google Shape;246;p5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on klubin ylin virkailija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vastaa klubin presidentti johtaa itsenäistä, rekisteröityä yhdistystä, joka päättää omasta toiminnastaan täysin itsenäisesti noudattaen yhdistyslakia, klubin sääntöjä ja lions-periaatteita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piirin, liiton ja järjestön virkailijat toimivat neuvonantajinasi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presidentti edustaa klubissa piirikuvernööriä, Suomen Lions-liittoa sekä koko Lions-järjestöä</a:t>
            </a:r>
            <a:endParaRPr/>
          </a:p>
          <a:p>
            <a:pPr marL="285750" lvl="0" indent="-1333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presidentti on klubin käyntikortti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klubipresidentin virka on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arvokas ja antoisa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vaativa ja opettavainen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se on johtamista, ja </a:t>
            </a:r>
            <a:r>
              <a:rPr lang="fi-FI" sz="2200">
                <a:solidFill>
                  <a:srgbClr val="00AF50"/>
                </a:solidFill>
                <a:latin typeface="Arial"/>
                <a:ea typeface="Arial"/>
                <a:cs typeface="Arial"/>
                <a:sym typeface="Arial"/>
              </a:rPr>
              <a:t>johtavaa palvelemista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ourier New"/>
              <a:buChar char="o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opettaa johtamista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Presidentin toimenkuva</a:t>
            </a:r>
            <a:endParaRPr/>
          </a:p>
        </p:txBody>
      </p:sp>
      <p:sp>
        <p:nvSpPr>
          <p:cNvPr id="252" name="Google Shape;252;p6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on klubin ylin virkailija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klubin (strategisesta ja operatiivisesta) johtamisesta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toimii klubin hallituksen puheenjohtajana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klubin sääntöjen ja lions-hengen noudattamisesta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klubin toiminnan organisoinnista ja kehittämisestä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klubin taloudesta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klubin sisäisestä ja ulkoisesta tiedottamisesta 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siitä, että klubi täyttää sekä kansainväliset että kotimaiset maksu- ja raportointivelvoitteensa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jäsen-, koulutus- ja palvelutavoitteiden toteutumisesta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vastaa siitä, että liiton vuosikokouksen ja piirikokouksen päätökset esitellään ja niitä noudatetaan klubissa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7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Kauden valmistelu</a:t>
            </a:r>
            <a:endParaRPr/>
          </a:p>
        </p:txBody>
      </p:sp>
      <p:sp>
        <p:nvSpPr>
          <p:cNvPr id="258" name="Google Shape;258;p7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kevään toimenpiteet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toimintasuunnitelma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kauden teemat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lions-toiminnan painopisteet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Kevään toimenpiteet</a:t>
            </a:r>
            <a:endParaRPr/>
          </a:p>
        </p:txBody>
      </p:sp>
      <p:sp>
        <p:nvSpPr>
          <p:cNvPr id="264" name="Google Shape;264;p8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ota jo keväällä esille klubin säännöt, klubistrategia/klubikäsikirja ja muut klubin asiakirjat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osallistu klubivirkailijoiden koulutukseen.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näkyvä valmistelu alkaa jo keväällä hallituksen ja toimikuntien kokoamisella</a:t>
            </a:r>
            <a:endParaRPr/>
          </a:p>
          <a:p>
            <a:pPr marL="595313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lubihallituksesta ja toimikunnista esitys maalis-/huhtikuun vaalikokoukseen </a:t>
            </a:r>
            <a:endParaRPr/>
          </a:p>
          <a:p>
            <a:pPr marL="595313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klubin säännöissä on määritelty pakolliset virat ja toimikunnat </a:t>
            </a:r>
            <a:endParaRPr/>
          </a:p>
          <a:p>
            <a:pPr marL="595313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isäksi erilaisia toimikuntajäseniä</a:t>
            </a:r>
            <a:endParaRPr/>
          </a:p>
          <a:p>
            <a:pPr marL="595313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nna tehtäviä tasapuolisesti ja oikeudenmukaisesti </a:t>
            </a:r>
            <a:endParaRPr/>
          </a:p>
          <a:p>
            <a:pPr marL="595313" lvl="1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nna tehtäviä myös uusille jäsenille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valmistele toimintasuunnitelma ja talousarvio yhteistyössä tulevan hallituksesi kanssa</a:t>
            </a: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Toimintasuunnitelma</a:t>
            </a:r>
            <a:endParaRPr/>
          </a:p>
        </p:txBody>
      </p:sp>
      <p:sp>
        <p:nvSpPr>
          <p:cNvPr id="270" name="Google Shape;270;p9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Toimintasuunnitelma on keskeisin toimintaa määrittävä dokumentti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erustuu strategiaan ja pidemmän aikavälin suunnitelmiin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i liian sitova, antaa myös mahdollisuuden uusien asioiden kokeiluun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i="0" u="none" strike="noStrike">
                <a:latin typeface="Arial"/>
                <a:ea typeface="Arial"/>
                <a:cs typeface="Arial"/>
                <a:sym typeface="Arial"/>
              </a:rPr>
              <a:t>Virallinen, vuosikokouksen hyväksymä dokumentti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toimintasuunnitelma toteutetaan yhdessä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Toimintasuunnitelman ja vuosibudjetin tulee olla yhtenevät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hallintobudjetti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fi-FI" b="0" i="0" u="none" strike="noStrike">
                <a:latin typeface="Arial"/>
                <a:ea typeface="Arial"/>
                <a:cs typeface="Arial"/>
                <a:sym typeface="Arial"/>
              </a:rPr>
              <a:t>ktiviteettibudjetti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Toimintasuunnitelma on johtamisen työkalu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antaa hallitukselle välineet toimia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>
                <a:latin typeface="Arial"/>
                <a:ea typeface="Arial"/>
                <a:cs typeface="Arial"/>
                <a:sym typeface="Arial"/>
              </a:rPr>
              <a:t>tukee presidenttiä klubin johtamisessa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ONS2024">
  <a:themeElements>
    <a:clrScheme name="Mukautettu 1">
      <a:dk1>
        <a:srgbClr val="000000"/>
      </a:dk1>
      <a:lt1>
        <a:srgbClr val="FFFFFF"/>
      </a:lt1>
      <a:dk2>
        <a:srgbClr val="00338D"/>
      </a:dk2>
      <a:lt2>
        <a:srgbClr val="EBB700"/>
      </a:lt2>
      <a:accent1>
        <a:srgbClr val="55565A"/>
      </a:accent1>
      <a:accent2>
        <a:srgbClr val="407CCA"/>
      </a:accent2>
      <a:accent3>
        <a:srgbClr val="7A2582"/>
      </a:accent3>
      <a:accent4>
        <a:srgbClr val="0D2240"/>
      </a:accent4>
      <a:accent5>
        <a:srgbClr val="00AB68"/>
      </a:accent5>
      <a:accent6>
        <a:srgbClr val="FF5B35"/>
      </a:accent6>
      <a:hlink>
        <a:srgbClr val="00338D"/>
      </a:hlink>
      <a:folHlink>
        <a:srgbClr val="EBB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Props1.xml><?xml version="1.0" encoding="utf-8"?>
<ds:datastoreItem xmlns:ds="http://schemas.openxmlformats.org/officeDocument/2006/customXml" ds:itemID="{2BC854CF-634F-4F8F-B3A7-5FEC6763A0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2DE839-4DF9-44F8-BD00-71823D6213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B06A81-131D-4CBA-B237-9DFBF225ED74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1329</Words>
  <Application>Microsoft Office PowerPoint</Application>
  <PresentationFormat>Bredbild</PresentationFormat>
  <Paragraphs>309</Paragraphs>
  <Slides>25</Slides>
  <Notes>25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34" baseType="lpstr">
      <vt:lpstr>Calibri</vt:lpstr>
      <vt:lpstr>Quattrocento Sans</vt:lpstr>
      <vt:lpstr>Helvetica Neue</vt:lpstr>
      <vt:lpstr>Courier New</vt:lpstr>
      <vt:lpstr>Arial Narrow</vt:lpstr>
      <vt:lpstr>Open Sans</vt:lpstr>
      <vt:lpstr>Arial</vt:lpstr>
      <vt:lpstr>Tahoma</vt:lpstr>
      <vt:lpstr>LIONS2024</vt:lpstr>
      <vt:lpstr>PowerPoint-presentation</vt:lpstr>
      <vt:lpstr>Presidenttivalmennus 1</vt:lpstr>
      <vt:lpstr>Klubi järjestön osana</vt:lpstr>
      <vt:lpstr>Lions toimijatasot</vt:lpstr>
      <vt:lpstr>Presidentin virka</vt:lpstr>
      <vt:lpstr>Presidentin toimenkuva</vt:lpstr>
      <vt:lpstr>PowerPoint-presentation</vt:lpstr>
      <vt:lpstr>Kevään toimenpiteet</vt:lpstr>
      <vt:lpstr>Toimintasuunnitelma</vt:lpstr>
      <vt:lpstr>Kauden 2024-2025 teemat</vt:lpstr>
      <vt:lpstr>Lions-liiton painopisteet 2024-2025</vt:lpstr>
      <vt:lpstr>PowerPoint-presentation</vt:lpstr>
      <vt:lpstr>Lioniksi kutsu -kampanja</vt:lpstr>
      <vt:lpstr>Lioniksi kutsu -kampanja</vt:lpstr>
      <vt:lpstr>Lioniksi kutsu -kampanja</vt:lpstr>
      <vt:lpstr>Lions-liiton tietoiskut</vt:lpstr>
      <vt:lpstr>PowerPoint-presentation</vt:lpstr>
      <vt:lpstr>PowerPoint-presentation</vt:lpstr>
      <vt:lpstr>PowerPoint-presentation</vt:lpstr>
      <vt:lpstr>Presidentin roolit johtajana</vt:lpstr>
      <vt:lpstr>Jäsenten motivointi</vt:lpstr>
      <vt:lpstr>Klubin toimintakalenteri</vt:lpstr>
      <vt:lpstr>Tukea tehtävääsi </vt:lpstr>
      <vt:lpstr>Tukea tehtävääsi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Timo Tanskanen</dc:creator>
  <cp:lastModifiedBy>Tor-Erik Backström</cp:lastModifiedBy>
  <cp:revision>1</cp:revision>
  <dcterms:created xsi:type="dcterms:W3CDTF">2024-02-18T23:56:24Z</dcterms:created>
  <dcterms:modified xsi:type="dcterms:W3CDTF">2025-06-28T05:29:06Z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</Properties>
</file>