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4"/>
  </p:sldMasterIdLst>
  <p:notesMasterIdLst>
    <p:notesMasterId r:id="rId29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</p:sldIdLst>
  <p:sldSz cx="12192000" cy="6858000"/>
  <p:notesSz cx="6858000" cy="9144000"/>
  <p:embeddedFontLst>
    <p:embeddedFont>
      <p:font typeface="Arial Narrow" panose="020B0606020202030204" pitchFamily="34" charset="0"/>
      <p:regular r:id="rId30"/>
      <p:bold r:id="rId31"/>
      <p:italic r:id="rId32"/>
      <p:boldItalic r:id="rId33"/>
    </p:embeddedFont>
    <p:embeddedFont>
      <p:font typeface="Open Sans" panose="020B0606030504020204" pitchFamily="34" charset="0"/>
      <p:regular r:id="rId34"/>
      <p:bold r:id="rId35"/>
      <p:italic r:id="rId36"/>
      <p:boldItalic r:id="rId37"/>
    </p:embeddedFont>
    <p:embeddedFont>
      <p:font typeface="Quattrocento Sans" panose="020B0502050000020003" pitchFamily="34" charset="0"/>
      <p:regular r:id="rId38"/>
      <p:bold r:id="rId39"/>
      <p:italic r:id="rId40"/>
      <p:boldItalic r:id="rId41"/>
    </p:embeddedFont>
    <p:embeddedFont>
      <p:font typeface="Tahoma" panose="020B0604030504040204" pitchFamily="34" charset="0"/>
      <p:regular r:id="rId42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A840BD5-5FD9-4915-B5D9-202EC63884C7}">
  <a:tblStyle styleId="{4A840BD5-5FD9-4915-B5D9-202EC63884C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3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microsoft.com/office/2016/11/relationships/changesInfo" Target="changesInfos/changesInfo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1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-Erik Backström" userId="df51e6a8769a40b6" providerId="LiveId" clId="{37823006-5253-4881-949F-20BF589F9AAA}"/>
    <pc:docChg chg="modSld">
      <pc:chgData name="Tor-Erik Backström" userId="df51e6a8769a40b6" providerId="LiveId" clId="{37823006-5253-4881-949F-20BF589F9AAA}" dt="2025-06-28T05:30:25.760" v="3" actId="20577"/>
      <pc:docMkLst>
        <pc:docMk/>
      </pc:docMkLst>
      <pc:sldChg chg="modSp mod">
        <pc:chgData name="Tor-Erik Backström" userId="df51e6a8769a40b6" providerId="LiveId" clId="{37823006-5253-4881-949F-20BF589F9AAA}" dt="2025-06-28T05:30:25.760" v="3" actId="20577"/>
        <pc:sldMkLst>
          <pc:docMk/>
          <pc:sldMk cId="0" sldId="256"/>
        </pc:sldMkLst>
        <pc:spChg chg="mod">
          <ac:chgData name="Tor-Erik Backström" userId="df51e6a8769a40b6" providerId="LiveId" clId="{37823006-5253-4881-949F-20BF589F9AAA}" dt="2025-06-28T05:30:25.760" v="3" actId="20577"/>
          <ac:spMkLst>
            <pc:docMk/>
            <pc:sldMk cId="0" sldId="256"/>
            <ac:spMk id="2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Google Shape;25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1">
  <p:cSld name="Otsikkodia1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2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2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918502"/>
            <a:ext cx="2438400" cy="231648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1">
  <p:cSld name="Välidia1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1" descr="Group of young people huddling in gym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38D"/>
              </a:gs>
              <a:gs pos="86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</p:pic>
      <p:sp>
        <p:nvSpPr>
          <p:cNvPr id="89" name="Google Shape;89;p11"/>
          <p:cNvSpPr/>
          <p:nvPr/>
        </p:nvSpPr>
        <p:spPr>
          <a:xfrm>
            <a:off x="4366719" y="3497120"/>
            <a:ext cx="3454918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90" name="Google Shape;9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1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1"/>
          <p:cNvSpPr txBox="1">
            <a:spLocks noGrp="1"/>
          </p:cNvSpPr>
          <p:nvPr>
            <p:ph type="body" idx="1"/>
          </p:nvPr>
        </p:nvSpPr>
        <p:spPr>
          <a:xfrm>
            <a:off x="152813" y="2417523"/>
            <a:ext cx="11886374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body" idx="2"/>
          </p:nvPr>
        </p:nvSpPr>
        <p:spPr>
          <a:xfrm>
            <a:off x="150991" y="3949220"/>
            <a:ext cx="11886374" cy="88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2">
  <p:cSld name="Välidia2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2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1000">
                <a:srgbClr val="7A2582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</p:pic>
      <p:sp>
        <p:nvSpPr>
          <p:cNvPr id="97" name="Google Shape;97;p12"/>
          <p:cNvSpPr/>
          <p:nvPr/>
        </p:nvSpPr>
        <p:spPr>
          <a:xfrm>
            <a:off x="6719908" y="-358"/>
            <a:ext cx="5472092" cy="6858357"/>
          </a:xfrm>
          <a:custGeom>
            <a:avLst/>
            <a:gdLst/>
            <a:ahLst/>
            <a:cxnLst/>
            <a:rect l="l" t="t" r="r" b="b"/>
            <a:pathLst>
              <a:path w="5714999" h="7162800" extrusionOk="0">
                <a:moveTo>
                  <a:pt x="4135447" y="0"/>
                </a:moveTo>
                <a:lnTo>
                  <a:pt x="5714999" y="0"/>
                </a:lnTo>
                <a:lnTo>
                  <a:pt x="5714999" y="7162800"/>
                </a:lnTo>
                <a:lnTo>
                  <a:pt x="0" y="71628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6719908" y="0"/>
            <a:ext cx="4176692" cy="6858000"/>
          </a:xfrm>
          <a:custGeom>
            <a:avLst/>
            <a:gdLst/>
            <a:ahLst/>
            <a:cxnLst/>
            <a:rect l="l" t="t" r="r" b="b"/>
            <a:pathLst>
              <a:path w="4176692" h="6858000" extrusionOk="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91400" y="2057400"/>
            <a:ext cx="2491108" cy="236655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2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2"/>
          <p:cNvSpPr/>
          <p:nvPr/>
        </p:nvSpPr>
        <p:spPr>
          <a:xfrm>
            <a:off x="1069244" y="3733800"/>
            <a:ext cx="2359756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02" name="Google Shape;102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2"/>
          <p:cNvSpPr txBox="1">
            <a:spLocks noGrp="1"/>
          </p:cNvSpPr>
          <p:nvPr>
            <p:ph type="body" idx="1"/>
          </p:nvPr>
        </p:nvSpPr>
        <p:spPr>
          <a:xfrm>
            <a:off x="968554" y="2728974"/>
            <a:ext cx="6373942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2">
  <p:cSld name="Tekstidia2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3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13" descr="Kuva, joka sisältää kohteen tunnus, logo, symboli, Tavaramerkk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807" y="5707757"/>
            <a:ext cx="1046306" cy="9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3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/>
          </p:nvPr>
        </p:nvSpPr>
        <p:spPr>
          <a:xfrm>
            <a:off x="1026001" y="831600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4">
  <p:cSld name="Tekstidia4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4" descr="Abstract white waves"/>
          <p:cNvPicPr preferRelativeResize="0"/>
          <p:nvPr/>
        </p:nvPicPr>
        <p:blipFill rotWithShape="1">
          <a:blip r:embed="rId2">
            <a:alphaModFix amt="10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338D"/>
              </a:gs>
              <a:gs pos="92000">
                <a:srgbClr val="7A2582"/>
              </a:gs>
              <a:gs pos="100000">
                <a:srgbClr val="7A2582"/>
              </a:gs>
            </a:gsLst>
            <a:lin ang="3600000" scaled="0"/>
          </a:gradFill>
          <a:ln>
            <a:noFill/>
          </a:ln>
        </p:spPr>
      </p:pic>
      <p:sp>
        <p:nvSpPr>
          <p:cNvPr id="115" name="Google Shape;115;p14"/>
          <p:cNvSpPr/>
          <p:nvPr/>
        </p:nvSpPr>
        <p:spPr>
          <a:xfrm>
            <a:off x="4366719" y="2340858"/>
            <a:ext cx="3454918" cy="97542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body" idx="1"/>
          </p:nvPr>
        </p:nvSpPr>
        <p:spPr>
          <a:xfrm>
            <a:off x="1158848" y="2645655"/>
            <a:ext cx="9870660" cy="375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ctr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7" name="Google Shape;117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568765" y="694660"/>
            <a:ext cx="11050821" cy="1438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5">
  <p:cSld name="Tekstidia5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8320517" y="152400"/>
            <a:ext cx="3871482" cy="6705600"/>
          </a:xfrm>
          <a:custGeom>
            <a:avLst/>
            <a:gdLst/>
            <a:ahLst/>
            <a:cxnLst/>
            <a:rect l="l" t="t" r="r" b="b"/>
            <a:pathLst>
              <a:path w="3871482" h="6705600" extrusionOk="0">
                <a:moveTo>
                  <a:pt x="0" y="6705600"/>
                </a:moveTo>
                <a:lnTo>
                  <a:pt x="3871483" y="0"/>
                </a:lnTo>
                <a:lnTo>
                  <a:pt x="3871483" y="6705600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9074702" y="1458686"/>
            <a:ext cx="3117297" cy="5399314"/>
          </a:xfrm>
          <a:custGeom>
            <a:avLst/>
            <a:gdLst/>
            <a:ahLst/>
            <a:cxnLst/>
            <a:rect l="l" t="t" r="r" b="b"/>
            <a:pathLst>
              <a:path w="3117297" h="5399314" extrusionOk="0">
                <a:moveTo>
                  <a:pt x="0" y="5399314"/>
                </a:moveTo>
                <a:lnTo>
                  <a:pt x="3117298" y="0"/>
                </a:lnTo>
                <a:lnTo>
                  <a:pt x="3117298" y="5399314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9813174" y="2737757"/>
            <a:ext cx="2378825" cy="4120243"/>
          </a:xfrm>
          <a:custGeom>
            <a:avLst/>
            <a:gdLst/>
            <a:ahLst/>
            <a:cxnLst/>
            <a:rect l="l" t="t" r="r" b="b"/>
            <a:pathLst>
              <a:path w="2378825" h="4120243" extrusionOk="0">
                <a:moveTo>
                  <a:pt x="0" y="4120243"/>
                </a:moveTo>
                <a:lnTo>
                  <a:pt x="2378825" y="0"/>
                </a:lnTo>
                <a:lnTo>
                  <a:pt x="2378825" y="4120243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15"/>
          <p:cNvSpPr/>
          <p:nvPr/>
        </p:nvSpPr>
        <p:spPr>
          <a:xfrm rot="10800000">
            <a:off x="-1293" y="0"/>
            <a:ext cx="3117297" cy="5399314"/>
          </a:xfrm>
          <a:custGeom>
            <a:avLst/>
            <a:gdLst/>
            <a:ahLst/>
            <a:cxnLst/>
            <a:rect l="l" t="t" r="r" b="b"/>
            <a:pathLst>
              <a:path w="3117297" h="5399314" extrusionOk="0">
                <a:moveTo>
                  <a:pt x="0" y="5399314"/>
                </a:moveTo>
                <a:lnTo>
                  <a:pt x="3117298" y="0"/>
                </a:lnTo>
                <a:lnTo>
                  <a:pt x="3117298" y="5399314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5"/>
          <p:cNvSpPr/>
          <p:nvPr/>
        </p:nvSpPr>
        <p:spPr>
          <a:xfrm rot="10800000">
            <a:off x="-3" y="0"/>
            <a:ext cx="2378825" cy="4120243"/>
          </a:xfrm>
          <a:custGeom>
            <a:avLst/>
            <a:gdLst/>
            <a:ahLst/>
            <a:cxnLst/>
            <a:rect l="l" t="t" r="r" b="b"/>
            <a:pathLst>
              <a:path w="2378825" h="4120243" extrusionOk="0">
                <a:moveTo>
                  <a:pt x="0" y="4120243"/>
                </a:moveTo>
                <a:lnTo>
                  <a:pt x="2378825" y="0"/>
                </a:lnTo>
                <a:lnTo>
                  <a:pt x="2378825" y="4120243"/>
                </a:lnTo>
                <a:close/>
              </a:path>
            </a:pathLst>
          </a:custGeom>
          <a:solidFill>
            <a:schemeClr val="lt1">
              <a:alpha val="2745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5"/>
          <p:cNvSpPr/>
          <p:nvPr/>
        </p:nvSpPr>
        <p:spPr>
          <a:xfrm>
            <a:off x="4632959" y="1658538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29" name="Google Shape;12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5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5"/>
          <p:cNvSpPr txBox="1">
            <a:spLocks noGrp="1"/>
          </p:cNvSpPr>
          <p:nvPr>
            <p:ph type="title"/>
          </p:nvPr>
        </p:nvSpPr>
        <p:spPr>
          <a:xfrm>
            <a:off x="838200" y="843516"/>
            <a:ext cx="10515600" cy="615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2" name="Google Shape;132;p15"/>
          <p:cNvSpPr txBox="1">
            <a:spLocks noGrp="1"/>
          </p:cNvSpPr>
          <p:nvPr>
            <p:ph type="body" idx="1"/>
          </p:nvPr>
        </p:nvSpPr>
        <p:spPr>
          <a:xfrm>
            <a:off x="1679575" y="2352675"/>
            <a:ext cx="8810625" cy="435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palstaa1">
  <p:cSld name="Kaksi palstaa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6"/>
          <p:cNvSpPr txBox="1">
            <a:spLocks noGrp="1"/>
          </p:cNvSpPr>
          <p:nvPr>
            <p:ph type="title"/>
          </p:nvPr>
        </p:nvSpPr>
        <p:spPr>
          <a:xfrm>
            <a:off x="1026001" y="831600"/>
            <a:ext cx="10144692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40" name="Google Shape;140;p16"/>
          <p:cNvSpPr txBox="1">
            <a:spLocks noGrp="1"/>
          </p:cNvSpPr>
          <p:nvPr>
            <p:ph type="body" idx="1"/>
          </p:nvPr>
        </p:nvSpPr>
        <p:spPr>
          <a:xfrm>
            <a:off x="1026001" y="1832416"/>
            <a:ext cx="4985974" cy="4336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Google Shape;141;p16"/>
          <p:cNvSpPr txBox="1">
            <a:spLocks noGrp="1"/>
          </p:cNvSpPr>
          <p:nvPr>
            <p:ph type="body" idx="2"/>
          </p:nvPr>
        </p:nvSpPr>
        <p:spPr>
          <a:xfrm>
            <a:off x="6184719" y="1829206"/>
            <a:ext cx="4985974" cy="4336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2" name="Google Shape;142;p16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1">
  <p:cSld name="Tekstidia - tiivis asettelu 1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/>
          <p:nvPr/>
        </p:nvSpPr>
        <p:spPr>
          <a:xfrm>
            <a:off x="361858" y="96484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149" name="Google Shape;14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7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1" name="Google Shape;151;p17"/>
          <p:cNvSpPr txBox="1">
            <a:spLocks noGrp="1"/>
          </p:cNvSpPr>
          <p:nvPr>
            <p:ph type="body" idx="1"/>
          </p:nvPr>
        </p:nvSpPr>
        <p:spPr>
          <a:xfrm>
            <a:off x="250318" y="1192290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2">
  <p:cSld name="Tekstidia - tiivis asettelu 2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4" name="Google Shape;154;p18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361858" y="1815834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251791" y="1127235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57" name="Google Shape;157;p18"/>
          <p:cNvSpPr txBox="1">
            <a:spLocks noGrp="1"/>
          </p:cNvSpPr>
          <p:nvPr>
            <p:ph type="body" idx="1"/>
          </p:nvPr>
        </p:nvSpPr>
        <p:spPr>
          <a:xfrm>
            <a:off x="250318" y="2043277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8" name="Google Shape;158;p18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8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0" name="Google Shape;160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- tiivis asettelu 3">
  <p:cSld name="Tekstidia - tiivis asettelu 3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5" name="Google Shape;165;p19" descr="Kuva, joka sisältää kohteen tunnus, logo, symboli, Tavaramerkki&#10;&#10;Kuvaus luotu automaattisesti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5807" y="5707757"/>
            <a:ext cx="1046306" cy="99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9"/>
          <p:cNvSpPr/>
          <p:nvPr/>
        </p:nvSpPr>
        <p:spPr>
          <a:xfrm>
            <a:off x="361858" y="12271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67" name="Google Shape;167;p19"/>
          <p:cNvSpPr txBox="1">
            <a:spLocks noGrp="1"/>
          </p:cNvSpPr>
          <p:nvPr>
            <p:ph type="title"/>
          </p:nvPr>
        </p:nvSpPr>
        <p:spPr>
          <a:xfrm>
            <a:off x="251791" y="538513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68" name="Google Shape;168;p19"/>
          <p:cNvSpPr txBox="1">
            <a:spLocks noGrp="1"/>
          </p:cNvSpPr>
          <p:nvPr>
            <p:ph type="body" idx="1"/>
          </p:nvPr>
        </p:nvSpPr>
        <p:spPr>
          <a:xfrm>
            <a:off x="250318" y="1454555"/>
            <a:ext cx="11628437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atikkodia1">
  <p:cSld name="Laatikkodia1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39285B"/>
              </a:gs>
              <a:gs pos="24000">
                <a:srgbClr val="732E81"/>
              </a:gs>
              <a:gs pos="52999">
                <a:srgbClr val="5A3786"/>
              </a:gs>
              <a:gs pos="100000">
                <a:srgbClr val="0A5496"/>
              </a:gs>
            </a:gsLst>
            <a:lin ang="174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1" name="Google Shape;171;p20"/>
          <p:cNvPicPr preferRelativeResize="0"/>
          <p:nvPr/>
        </p:nvPicPr>
        <p:blipFill rotWithShape="1">
          <a:blip r:embed="rId2">
            <a:alphaModFix amt="7000"/>
          </a:blip>
          <a:srcRect t="2" r="-355" b="-769"/>
          <a:stretch/>
        </p:blipFill>
        <p:spPr>
          <a:xfrm>
            <a:off x="2753039" y="195681"/>
            <a:ext cx="6937768" cy="659103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0"/>
          <p:cNvSpPr/>
          <p:nvPr/>
        </p:nvSpPr>
        <p:spPr>
          <a:xfrm>
            <a:off x="5496794" y="2691003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0"/>
          <p:cNvSpPr/>
          <p:nvPr/>
        </p:nvSpPr>
        <p:spPr>
          <a:xfrm>
            <a:off x="574166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0"/>
          <p:cNvSpPr/>
          <p:nvPr/>
        </p:nvSpPr>
        <p:spPr>
          <a:xfrm>
            <a:off x="4440001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0"/>
          <p:cNvSpPr/>
          <p:nvPr/>
        </p:nvSpPr>
        <p:spPr>
          <a:xfrm>
            <a:off x="8305836" y="3867298"/>
            <a:ext cx="3312000" cy="2088000"/>
          </a:xfrm>
          <a:prstGeom prst="roundRect">
            <a:avLst>
              <a:gd name="adj" fmla="val 16667"/>
            </a:avLst>
          </a:prstGeom>
          <a:noFill/>
          <a:ln w="444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Helvetica Neue"/>
              <a:buNone/>
            </a:pPr>
            <a:endParaRPr sz="1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0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0"/>
          <p:cNvSpPr txBox="1">
            <a:spLocks noGrp="1"/>
          </p:cNvSpPr>
          <p:nvPr>
            <p:ph type="title"/>
          </p:nvPr>
        </p:nvSpPr>
        <p:spPr>
          <a:xfrm>
            <a:off x="838200" y="123258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8" name="Google Shape;178;p20"/>
          <p:cNvSpPr txBox="1">
            <a:spLocks noGrp="1"/>
          </p:cNvSpPr>
          <p:nvPr>
            <p:ph type="body" idx="1"/>
          </p:nvPr>
        </p:nvSpPr>
        <p:spPr>
          <a:xfrm>
            <a:off x="838200" y="2832619"/>
            <a:ext cx="1051560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20"/>
          <p:cNvSpPr txBox="1">
            <a:spLocks noGrp="1"/>
          </p:cNvSpPr>
          <p:nvPr>
            <p:ph type="body" idx="2"/>
          </p:nvPr>
        </p:nvSpPr>
        <p:spPr>
          <a:xfrm>
            <a:off x="695195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20"/>
          <p:cNvSpPr txBox="1">
            <a:spLocks noGrp="1"/>
          </p:cNvSpPr>
          <p:nvPr>
            <p:ph type="body" idx="3"/>
          </p:nvPr>
        </p:nvSpPr>
        <p:spPr>
          <a:xfrm>
            <a:off x="4561562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20"/>
          <p:cNvSpPr txBox="1">
            <a:spLocks noGrp="1"/>
          </p:cNvSpPr>
          <p:nvPr>
            <p:ph type="body" idx="4"/>
          </p:nvPr>
        </p:nvSpPr>
        <p:spPr>
          <a:xfrm>
            <a:off x="8427930" y="4014788"/>
            <a:ext cx="3068875" cy="1835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ksi palstaa2 - tiivis asettelu">
  <p:cSld name="Kaksi palstaa2 - tiivis asettelu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" name="Google Shape;17;p3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3"/>
          <p:cNvSpPr/>
          <p:nvPr/>
        </p:nvSpPr>
        <p:spPr>
          <a:xfrm>
            <a:off x="361858" y="964847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250319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2"/>
          </p:nvPr>
        </p:nvSpPr>
        <p:spPr>
          <a:xfrm>
            <a:off x="6244404" y="1192289"/>
            <a:ext cx="5616000" cy="4513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taattidia">
  <p:cSld name="Sitaattidia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4" name="Google Shape;184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334000" y="0"/>
            <a:ext cx="6858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flipH="1">
            <a:off x="6580415" y="0"/>
            <a:ext cx="6858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1"/>
          <p:cNvSpPr/>
          <p:nvPr/>
        </p:nvSpPr>
        <p:spPr>
          <a:xfrm>
            <a:off x="838200" y="1143000"/>
            <a:ext cx="1513719" cy="2834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75" tIns="31725" rIns="63475" bIns="317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0" b="1">
                <a:solidFill>
                  <a:srgbClr val="EBB700"/>
                </a:solidFill>
                <a:latin typeface="Open Sans"/>
                <a:ea typeface="Open Sans"/>
                <a:cs typeface="Open Sans"/>
                <a:sym typeface="Open Sans"/>
              </a:rPr>
              <a:t>“</a:t>
            </a:r>
            <a:endParaRPr/>
          </a:p>
        </p:txBody>
      </p:sp>
      <p:sp>
        <p:nvSpPr>
          <p:cNvPr id="187" name="Google Shape;187;p21"/>
          <p:cNvSpPr/>
          <p:nvPr/>
        </p:nvSpPr>
        <p:spPr>
          <a:xfrm>
            <a:off x="9916281" y="4014626"/>
            <a:ext cx="1513719" cy="2834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475" tIns="31725" rIns="63475" bIns="317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0" b="1">
                <a:solidFill>
                  <a:srgbClr val="EBB700"/>
                </a:solidFill>
                <a:latin typeface="Open Sans"/>
                <a:ea typeface="Open Sans"/>
                <a:cs typeface="Open Sans"/>
                <a:sym typeface="Open Sans"/>
              </a:rPr>
              <a:t>”</a:t>
            </a:r>
            <a:endParaRPr/>
          </a:p>
        </p:txBody>
      </p:sp>
      <p:sp>
        <p:nvSpPr>
          <p:cNvPr id="188" name="Google Shape;188;p21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1"/>
          <p:cNvSpPr txBox="1">
            <a:spLocks noGrp="1"/>
          </p:cNvSpPr>
          <p:nvPr>
            <p:ph type="body" idx="1"/>
          </p:nvPr>
        </p:nvSpPr>
        <p:spPr>
          <a:xfrm>
            <a:off x="1835728" y="1917756"/>
            <a:ext cx="8520546" cy="3013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0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1">
  <p:cSld name="Tyhjädia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2" name="Google Shape;192;p22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22"/>
          <p:cNvSpPr txBox="1">
            <a:spLocks noGrp="1"/>
          </p:cNvSpPr>
          <p:nvPr>
            <p:ph type="title"/>
          </p:nvPr>
        </p:nvSpPr>
        <p:spPr>
          <a:xfrm>
            <a:off x="251791" y="1127235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4" name="Google Shape;194;p22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2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2">
  <p:cSld name="Tyhjädia2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p23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3"/>
          <p:cNvSpPr txBox="1">
            <a:spLocks noGrp="1"/>
          </p:cNvSpPr>
          <p:nvPr>
            <p:ph type="title"/>
          </p:nvPr>
        </p:nvSpPr>
        <p:spPr>
          <a:xfrm>
            <a:off x="1026001" y="721595"/>
            <a:ext cx="10833904" cy="45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01" name="Google Shape;201;p23"/>
          <p:cNvSpPr/>
          <p:nvPr/>
        </p:nvSpPr>
        <p:spPr>
          <a:xfrm>
            <a:off x="0" y="765048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3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yhjädia3">
  <p:cSld name="Tyhjädia3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05" name="Google Shape;205;p24"/>
          <p:cNvSpPr/>
          <p:nvPr/>
        </p:nvSpPr>
        <p:spPr>
          <a:xfrm>
            <a:off x="0" y="0"/>
            <a:ext cx="12188952" cy="457200"/>
          </a:xfrm>
          <a:prstGeom prst="rect">
            <a:avLst/>
          </a:prstGeom>
          <a:gradFill>
            <a:gsLst>
              <a:gs pos="0">
                <a:srgbClr val="0D2240"/>
              </a:gs>
              <a:gs pos="50000">
                <a:srgbClr val="00338D"/>
              </a:gs>
              <a:gs pos="99000">
                <a:srgbClr val="7A2582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 1">
  <p:cSld name="Tekstidia 1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7A2582"/>
              </a:gs>
              <a:gs pos="98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7" name="Google Shape;27;p4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fi-FI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" name="Google Shape;28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05599" y="1371599"/>
            <a:ext cx="5486401" cy="54864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0591" y="5779702"/>
            <a:ext cx="896739" cy="84966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älidia3">
  <p:cSld name="Välidia3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09600" marR="0" lvl="0" indent="-609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Helvetica Neue"/>
              <a:buNone/>
            </a:pPr>
            <a:endParaRPr sz="3000" b="0" i="0" u="none" strike="noStrike" cap="none">
              <a:solidFill>
                <a:srgbClr val="40404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5"/>
          <p:cNvSpPr/>
          <p:nvPr/>
        </p:nvSpPr>
        <p:spPr>
          <a:xfrm>
            <a:off x="6719908" y="-358"/>
            <a:ext cx="5472092" cy="6858357"/>
          </a:xfrm>
          <a:custGeom>
            <a:avLst/>
            <a:gdLst/>
            <a:ahLst/>
            <a:cxnLst/>
            <a:rect l="l" t="t" r="r" b="b"/>
            <a:pathLst>
              <a:path w="5714999" h="7162800" extrusionOk="0">
                <a:moveTo>
                  <a:pt x="4135447" y="0"/>
                </a:moveTo>
                <a:lnTo>
                  <a:pt x="5714999" y="0"/>
                </a:lnTo>
                <a:lnTo>
                  <a:pt x="5714999" y="7162800"/>
                </a:lnTo>
                <a:lnTo>
                  <a:pt x="0" y="71628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 flipH="1">
            <a:off x="8071756" y="-2"/>
            <a:ext cx="4120243" cy="412024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/>
          <p:nvPr/>
        </p:nvSpPr>
        <p:spPr>
          <a:xfrm>
            <a:off x="5334000" y="0"/>
            <a:ext cx="6858000" cy="6858000"/>
          </a:xfrm>
          <a:custGeom>
            <a:avLst/>
            <a:gdLst/>
            <a:ahLst/>
            <a:cxnLst/>
            <a:rect l="l" t="t" r="r" b="b"/>
            <a:pathLst>
              <a:path w="6858000" h="6858000" extrusionOk="0">
                <a:moveTo>
                  <a:pt x="3959471" y="0"/>
                </a:moveTo>
                <a:lnTo>
                  <a:pt x="0" y="6858000"/>
                </a:lnTo>
                <a:lnTo>
                  <a:pt x="6858000" y="6858000"/>
                </a:lnTo>
                <a:lnTo>
                  <a:pt x="6858000" y="0"/>
                </a:lnTo>
                <a:close/>
              </a:path>
            </a:pathLst>
          </a:custGeom>
          <a:gradFill>
            <a:gsLst>
              <a:gs pos="0">
                <a:srgbClr val="7A2582"/>
              </a:gs>
              <a:gs pos="99000">
                <a:srgbClr val="00338D"/>
              </a:gs>
              <a:gs pos="100000">
                <a:srgbClr val="00338D"/>
              </a:gs>
            </a:gsLst>
            <a:lin ang="186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5"/>
          <p:cNvSpPr/>
          <p:nvPr/>
        </p:nvSpPr>
        <p:spPr>
          <a:xfrm>
            <a:off x="5334000" y="0"/>
            <a:ext cx="4176692" cy="6858000"/>
          </a:xfrm>
          <a:custGeom>
            <a:avLst/>
            <a:gdLst/>
            <a:ahLst/>
            <a:cxnLst/>
            <a:rect l="l" t="t" r="r" b="b"/>
            <a:pathLst>
              <a:path w="4176692" h="6858000" extrusionOk="0">
                <a:moveTo>
                  <a:pt x="3959471" y="0"/>
                </a:moveTo>
                <a:lnTo>
                  <a:pt x="4176692" y="0"/>
                </a:lnTo>
                <a:lnTo>
                  <a:pt x="134732" y="6858000"/>
                </a:lnTo>
                <a:lnTo>
                  <a:pt x="0" y="6858000"/>
                </a:lnTo>
                <a:lnTo>
                  <a:pt x="3959471" y="0"/>
                </a:lnTo>
                <a:close/>
              </a:path>
            </a:pathLst>
          </a:custGeom>
          <a:solidFill>
            <a:srgbClr val="10233F">
              <a:alpha val="1333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5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 b="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5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83541" y="4495800"/>
            <a:ext cx="1751259" cy="1708354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"/>
          <p:cNvSpPr/>
          <p:nvPr/>
        </p:nvSpPr>
        <p:spPr>
          <a:xfrm rot="5400000" flipH="1">
            <a:off x="3039510" y="612469"/>
            <a:ext cx="70852" cy="422728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2436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kstidia3">
  <p:cSld name="Tekstidia3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" name="Google Shape;47;p6"/>
          <p:cNvSpPr txBox="1"/>
          <p:nvPr/>
        </p:nvSpPr>
        <p:spPr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rgbClr val="00338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6"/>
          <p:cNvSpPr/>
          <p:nvPr/>
        </p:nvSpPr>
        <p:spPr>
          <a:xfrm>
            <a:off x="1137600" y="15156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1026001" y="1043144"/>
            <a:ext cx="10521956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12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6"/>
          <p:cNvSpPr/>
          <p:nvPr/>
        </p:nvSpPr>
        <p:spPr>
          <a:xfrm>
            <a:off x="0" y="-2"/>
            <a:ext cx="12192000" cy="868681"/>
          </a:xfrm>
          <a:prstGeom prst="rect">
            <a:avLst/>
          </a:prstGeom>
          <a:gradFill>
            <a:gsLst>
              <a:gs pos="0">
                <a:srgbClr val="00338D"/>
              </a:gs>
              <a:gs pos="100000">
                <a:srgbClr val="7A2582"/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6"/>
          <p:cNvSpPr/>
          <p:nvPr/>
        </p:nvSpPr>
        <p:spPr>
          <a:xfrm>
            <a:off x="-1524" y="640080"/>
            <a:ext cx="12193524" cy="228600"/>
          </a:xfrm>
          <a:prstGeom prst="rect">
            <a:avLst/>
          </a:prstGeom>
          <a:solidFill>
            <a:srgbClr val="0D2240">
              <a:alpha val="20784"/>
            </a:srgbClr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8822" y="201698"/>
            <a:ext cx="917472" cy="8715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iitosdia">
  <p:cSld name="Kiitosdia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7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7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7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1804" y="1030084"/>
            <a:ext cx="2013656" cy="196432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 txBox="1"/>
          <p:nvPr/>
        </p:nvSpPr>
        <p:spPr>
          <a:xfrm>
            <a:off x="2238249" y="3658676"/>
            <a:ext cx="7772400" cy="1920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1525" tIns="40750" rIns="81525" bIns="4075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Kiitos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Tack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fi-FI" sz="48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/>
          </a:p>
        </p:txBody>
      </p:sp>
      <p:sp>
        <p:nvSpPr>
          <p:cNvPr id="60" name="Google Shape;60;p7"/>
          <p:cNvSpPr/>
          <p:nvPr/>
        </p:nvSpPr>
        <p:spPr>
          <a:xfrm>
            <a:off x="5379111" y="3321604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</p:spPr>
        <p:txBody>
          <a:bodyPr spcFirstLastPara="1" wrap="square" lIns="94650" tIns="47325" rIns="94650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2">
  <p:cSld name="Otsikkodia2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8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8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0338D">
                  <a:alpha val="90588"/>
                </a:srgbClr>
              </a:gs>
              <a:gs pos="100000">
                <a:srgbClr val="7A2582">
                  <a:alpha val="90588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8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8"/>
          <p:cNvSpPr/>
          <p:nvPr/>
        </p:nvSpPr>
        <p:spPr>
          <a:xfrm>
            <a:off x="914400" y="371604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8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075539"/>
            <a:ext cx="1715386" cy="167336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8"/>
          <p:cNvSpPr txBox="1">
            <a:spLocks noGrp="1"/>
          </p:cNvSpPr>
          <p:nvPr>
            <p:ph type="title"/>
          </p:nvPr>
        </p:nvSpPr>
        <p:spPr>
          <a:xfrm>
            <a:off x="761999" y="2852163"/>
            <a:ext cx="10515600" cy="62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body" idx="1"/>
          </p:nvPr>
        </p:nvSpPr>
        <p:spPr>
          <a:xfrm>
            <a:off x="761999" y="3984995"/>
            <a:ext cx="1051560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8"/>
          <p:cNvSpPr txBox="1">
            <a:spLocks noGrp="1"/>
          </p:cNvSpPr>
          <p:nvPr>
            <p:ph type="body" idx="2"/>
          </p:nvPr>
        </p:nvSpPr>
        <p:spPr>
          <a:xfrm>
            <a:off x="761999" y="6017070"/>
            <a:ext cx="10515600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3">
  <p:cSld name="Otsikkodia3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9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9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D2240">
                  <a:alpha val="90588"/>
                </a:srgbClr>
              </a:gs>
              <a:gs pos="100000">
                <a:srgbClr val="7A2582">
                  <a:alpha val="90980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73" name="Google Shape;73;p9"/>
          <p:cNvSpPr/>
          <p:nvPr/>
        </p:nvSpPr>
        <p:spPr>
          <a:xfrm>
            <a:off x="5506829" y="358140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9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5" name="Google Shape;75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76800" y="918502"/>
            <a:ext cx="2438400" cy="231648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9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9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tsikkodia4">
  <p:cSld name="Otsikkodia4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0" descr="A picture containing human face, person, person, collag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0"/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gradFill>
            <a:gsLst>
              <a:gs pos="0">
                <a:srgbClr val="0D2240">
                  <a:alpha val="90588"/>
                </a:srgbClr>
              </a:gs>
              <a:gs pos="100000">
                <a:srgbClr val="7A2582">
                  <a:alpha val="90980"/>
                </a:srgbClr>
              </a:gs>
            </a:gsLst>
            <a:lin ang="18600000" scaled="0"/>
          </a:gra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Quattrocento Sans"/>
              <a:ea typeface="Quattrocento Sans"/>
              <a:cs typeface="Quattrocento Sans"/>
              <a:sym typeface="Quattrocento Sans"/>
            </a:endParaRPr>
          </a:p>
        </p:txBody>
      </p:sp>
      <p:sp>
        <p:nvSpPr>
          <p:cNvPr id="81" name="Google Shape;81;p10"/>
          <p:cNvSpPr txBox="1"/>
          <p:nvPr/>
        </p:nvSpPr>
        <p:spPr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-FI"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0"/>
          <p:cNvSpPr/>
          <p:nvPr/>
        </p:nvSpPr>
        <p:spPr>
          <a:xfrm>
            <a:off x="914400" y="3716049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</p:spPr>
        <p:txBody>
          <a:bodyPr spcFirstLastPara="1" wrap="square" lIns="94675" tIns="47325" rIns="94675" bIns="473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0" descr="lionlogo_white.ep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075539"/>
            <a:ext cx="1715386" cy="167336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0"/>
          <p:cNvSpPr txBox="1">
            <a:spLocks noGrp="1"/>
          </p:cNvSpPr>
          <p:nvPr>
            <p:ph type="title"/>
          </p:nvPr>
        </p:nvSpPr>
        <p:spPr>
          <a:xfrm>
            <a:off x="761999" y="2852163"/>
            <a:ext cx="10515600" cy="624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" name="Google Shape;85;p10"/>
          <p:cNvSpPr txBox="1">
            <a:spLocks noGrp="1"/>
          </p:cNvSpPr>
          <p:nvPr>
            <p:ph type="body" idx="1"/>
          </p:nvPr>
        </p:nvSpPr>
        <p:spPr>
          <a:xfrm>
            <a:off x="761999" y="3984995"/>
            <a:ext cx="10515600" cy="450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10"/>
          <p:cNvSpPr txBox="1">
            <a:spLocks noGrp="1"/>
          </p:cNvSpPr>
          <p:nvPr>
            <p:ph type="body" idx="2"/>
          </p:nvPr>
        </p:nvSpPr>
        <p:spPr>
          <a:xfrm>
            <a:off x="761999" y="6017070"/>
            <a:ext cx="10515600" cy="434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Kuva, joka sisältää kohteen symboli, logo, tunnus, Tavaramerkki&#10;&#10;Kuvaus luotu automaattisesti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3607980" y="1072701"/>
            <a:ext cx="4976040" cy="47125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.fi/koulutus-1/klubi-ja-piiri/alasivu/klubipresidentti-klubin_varapresidentti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lionsclubs.org/fi/resources-for-members/resource-center/club-president-vice-president" TargetMode="External"/><Relationship Id="rId4" Type="http://schemas.openxmlformats.org/officeDocument/2006/relationships/hyperlink" Target="https://www.lionsclubs.org/fi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"/>
          <p:cNvSpPr txBox="1">
            <a:spLocks noGrp="1"/>
          </p:cNvSpPr>
          <p:nvPr>
            <p:ph type="body" idx="1"/>
          </p:nvPr>
        </p:nvSpPr>
        <p:spPr>
          <a:xfrm>
            <a:off x="455100" y="3847694"/>
            <a:ext cx="11281788" cy="1016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</a:pPr>
            <a:r>
              <a:rPr lang="fi-FI"/>
              <a:t>Presidenttivalmennus 2</a:t>
            </a:r>
            <a:endParaRPr/>
          </a:p>
        </p:txBody>
      </p:sp>
      <p:sp>
        <p:nvSpPr>
          <p:cNvPr id="211" name="Google Shape;211;p25"/>
          <p:cNvSpPr txBox="1">
            <a:spLocks noGrp="1"/>
          </p:cNvSpPr>
          <p:nvPr>
            <p:ph type="body" idx="2"/>
          </p:nvPr>
        </p:nvSpPr>
        <p:spPr>
          <a:xfrm>
            <a:off x="780777" y="4977943"/>
            <a:ext cx="10630434" cy="973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None/>
            </a:pPr>
            <a:r>
              <a:rPr lang="fi-FI" sz="2500" dirty="0"/>
              <a:t>2025-26</a:t>
            </a:r>
            <a:endParaRPr sz="2500" dirty="0"/>
          </a:p>
        </p:txBody>
      </p:sp>
      <p:pic>
        <p:nvPicPr>
          <p:cNvPr id="212" name="Google Shape;212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5134" y="906622"/>
            <a:ext cx="1783241" cy="919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4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Marras-joulukuu</a:t>
            </a:r>
            <a:endParaRPr/>
          </a:p>
        </p:txBody>
      </p:sp>
      <p:sp>
        <p:nvSpPr>
          <p:cNvPr id="269" name="Google Shape;269;p34"/>
          <p:cNvSpPr txBox="1">
            <a:spLocks noGrp="1"/>
          </p:cNvSpPr>
          <p:nvPr>
            <p:ph type="body" idx="1"/>
          </p:nvPr>
        </p:nvSpPr>
        <p:spPr>
          <a:xfrm>
            <a:off x="1025676" y="1910831"/>
            <a:ext cx="10521956" cy="284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klubialoitteet ja ehdotukset piirikuvernööriksi/liiton puheenjohtajaksi valmisteluun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aloitteiden ja kannatustodistusten oltava perillä 15.1.2025 mennessä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nuorisovaihtoon ilmoittaminen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klubin itsenäisyyspäivän ja joulunajan perinteet</a:t>
            </a:r>
            <a:endParaRPr/>
          </a:p>
          <a:p>
            <a:pPr marL="342900" lvl="0" indent="-203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paikkakunnan palvelutarpeen kartoitus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klubiviestinnän vuosikello ja toteutus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5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Tammikuu</a:t>
            </a:r>
            <a:endParaRPr/>
          </a:p>
        </p:txBody>
      </p:sp>
      <p:sp>
        <p:nvSpPr>
          <p:cNvPr id="275" name="Google Shape;275;p35"/>
          <p:cNvSpPr txBox="1">
            <a:spLocks noGrp="1"/>
          </p:cNvSpPr>
          <p:nvPr>
            <p:ph type="body" idx="1"/>
          </p:nvPr>
        </p:nvSpPr>
        <p:spPr>
          <a:xfrm>
            <a:off x="1025676" y="1910830"/>
            <a:ext cx="10521956" cy="3569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Lions-viikko (Melvin Jonesin syntymäpäivä 13.1.)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kv-jäsenmaksu erääntyy 31.1.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klubialoitteet piirikuvernöörille tai Lions-liittoon perillä 15.1.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200"/>
              <a:buFont typeface="Arial"/>
              <a:buChar char="•"/>
            </a:pPr>
            <a:r>
              <a:rPr lang="fi-FI" sz="2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osallistuminen aluefoorumeihin yhdessä sihteerin ja rahastonhoitajan kanssa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Courier New"/>
              <a:buChar char="o"/>
            </a:pPr>
            <a:r>
              <a:rPr lang="fi-FI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   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Courier New"/>
              <a:buChar char="o"/>
            </a:pPr>
            <a:r>
              <a:rPr lang="fi-FI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II  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Courier New"/>
              <a:buChar char="o"/>
            </a:pPr>
            <a:r>
              <a:rPr lang="fi-FI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III </a:t>
            </a:r>
            <a:endParaRPr/>
          </a:p>
          <a:p>
            <a:pPr marL="538162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1">
                <a:latin typeface="Arial"/>
                <a:ea typeface="Arial"/>
                <a:cs typeface="Arial"/>
                <a:sym typeface="Arial"/>
              </a:rPr>
              <a:t>Jäsentyytyväisyys</a:t>
            </a:r>
            <a:endParaRPr/>
          </a:p>
          <a:p>
            <a:pPr marL="1014413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jäsenkyselyyn vastaaminen</a:t>
            </a:r>
            <a:endParaRPr/>
          </a:p>
          <a:p>
            <a:pPr marL="10287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858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6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Helmi-maaliskuu</a:t>
            </a:r>
            <a:endParaRPr/>
          </a:p>
        </p:txBody>
      </p:sp>
      <p:sp>
        <p:nvSpPr>
          <p:cNvPr id="281" name="Google Shape;281;p36"/>
          <p:cNvSpPr txBox="1">
            <a:spLocks noGrp="1"/>
          </p:cNvSpPr>
          <p:nvPr>
            <p:ph type="body" idx="1"/>
          </p:nvPr>
        </p:nvSpPr>
        <p:spPr>
          <a:xfrm>
            <a:off x="1025676" y="1910831"/>
            <a:ext cx="10521956" cy="307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valmistautuminen vaalikokoukseen (kutsu 14 pv ennen)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uuden hallituksen esittely maaliskuun klubikokouksessa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edustajat piirin vuosikokoukseen, ilmoittautumiset, valtakirjat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tulevan presidentin valmennus (Presidentti-1)</a:t>
            </a:r>
            <a:endParaRPr/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6858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1">
                <a:latin typeface="Arial"/>
                <a:ea typeface="Arial"/>
                <a:cs typeface="Arial"/>
                <a:sym typeface="Arial"/>
              </a:rPr>
              <a:t>Jäsentyytyväisyys</a:t>
            </a:r>
            <a:endParaRPr/>
          </a:p>
          <a:p>
            <a:pPr marL="1014413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jäsenkyselyn tulosten käsittely</a:t>
            </a:r>
            <a:endParaRPr/>
          </a:p>
          <a:p>
            <a:pPr marL="1014413" lvl="2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arvokeskustelut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37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Huhtikuu</a:t>
            </a:r>
            <a:endParaRPr/>
          </a:p>
        </p:txBody>
      </p:sp>
      <p:sp>
        <p:nvSpPr>
          <p:cNvPr id="287" name="Google Shape;287;p37"/>
          <p:cNvSpPr txBox="1">
            <a:spLocks noGrp="1"/>
          </p:cNvSpPr>
          <p:nvPr>
            <p:ph type="body" idx="1"/>
          </p:nvPr>
        </p:nvSpPr>
        <p:spPr>
          <a:xfrm>
            <a:off x="1025676" y="1910831"/>
            <a:ext cx="10521956" cy="307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vaalikokous, uuden hallituksen valinta ja toimintasuunnitelman ja talousarvion esittely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edustajat liiton vuosikokoukseen, ilmoittautumiset, valtakirjat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tulevien klubivirkailijoiden koulutukset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osallistuminen Piirin vuosikokoukseen </a:t>
            </a:r>
            <a:r>
              <a:rPr lang="fi-FI" sz="2200">
                <a:solidFill>
                  <a:srgbClr val="FFFF00"/>
                </a:solidFill>
              </a:rPr>
              <a:t>26</a:t>
            </a:r>
            <a:r>
              <a:rPr lang="fi-FI" sz="2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fi-FI" sz="2200">
                <a:solidFill>
                  <a:srgbClr val="FFFF00"/>
                </a:solidFill>
              </a:rPr>
              <a:t>04</a:t>
            </a:r>
            <a:r>
              <a:rPr lang="fi-FI" sz="2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.2025 Saarijärvellä </a:t>
            </a:r>
            <a:r>
              <a:rPr lang="fi-FI" sz="2200">
                <a:latin typeface="Arial"/>
                <a:ea typeface="Arial"/>
                <a:cs typeface="Arial"/>
                <a:sym typeface="Arial"/>
              </a:rPr>
              <a:t>yhdessä sihteerin ja rahastonhoitajan kanssa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8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Touko-kesäkuu</a:t>
            </a:r>
            <a:endParaRPr/>
          </a:p>
        </p:txBody>
      </p:sp>
      <p:sp>
        <p:nvSpPr>
          <p:cNvPr id="293" name="Google Shape;293;p38"/>
          <p:cNvSpPr txBox="1">
            <a:spLocks noGrp="1"/>
          </p:cNvSpPr>
          <p:nvPr>
            <p:ph type="body" idx="1"/>
          </p:nvPr>
        </p:nvSpPr>
        <p:spPr>
          <a:xfrm>
            <a:off x="1025676" y="1910831"/>
            <a:ext cx="10521956" cy="307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klubin perustiedot </a:t>
            </a:r>
            <a:r>
              <a:rPr lang="fi-FI" sz="2200"/>
              <a:t>Lions portaaliin</a:t>
            </a:r>
            <a:r>
              <a:rPr lang="fi-FI" sz="2200">
                <a:latin typeface="Arial"/>
                <a:ea typeface="Arial"/>
                <a:cs typeface="Arial"/>
                <a:sym typeface="Arial"/>
              </a:rPr>
              <a:t> 15.5.2025 mennessä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hallituksen vaihtokokouksen valmistelu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varmista, että jäsenraportit tehdään ajallaan, jotta uudet jäsenmaksut perustuvat oikeaan jäsenmäärään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varmista, että maksut on hoidettu LCI:lle ja Lions-liittoon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osallistuminen Suomen Lions-liiton vuosikokoukseen 13.-15.6.2025 Raumalla yhdessä klubilaisten kanssa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9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Jäsenten huomioiminen</a:t>
            </a:r>
            <a:endParaRPr/>
          </a:p>
        </p:txBody>
      </p:sp>
      <p:sp>
        <p:nvSpPr>
          <p:cNvPr id="299" name="Google Shape;299;p39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uusi jäsen klubiin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palkitsemiset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40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Uusi jäsen klubiin</a:t>
            </a:r>
            <a:endParaRPr/>
          </a:p>
        </p:txBody>
      </p:sp>
      <p:sp>
        <p:nvSpPr>
          <p:cNvPr id="305" name="Google Shape;305;p40"/>
          <p:cNvSpPr txBox="1">
            <a:spLocks noGrp="1"/>
          </p:cNvSpPr>
          <p:nvPr>
            <p:ph type="body" idx="1"/>
          </p:nvPr>
        </p:nvSpPr>
        <p:spPr>
          <a:xfrm>
            <a:off x="1025676" y="1910831"/>
            <a:ext cx="10521956" cy="3071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tee tilaisuudesta riittävän juhlallinen - onnistunut vastaanottotilaisuus säilyy heidän mielessään koko loppuelämän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kummin rooli on tärkeä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uuden lionin passi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huolehdi perusteellisesta perehdyttämisestä lions-toimintaan ja klubin tapoihin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piirin uuden jäsenen valmennus </a:t>
            </a:r>
            <a:r>
              <a:rPr lang="fi-FI" sz="2000" u="sng">
                <a:latin typeface="Arial"/>
                <a:ea typeface="Arial"/>
                <a:cs typeface="Arial"/>
                <a:sym typeface="Arial"/>
              </a:rPr>
              <a:t>yhdessä kummin kanssa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kuuntele uuden jäsenen ideoita, uudista klubin toimintaa</a:t>
            </a:r>
            <a:endParaRPr/>
          </a:p>
          <a:p>
            <a:pPr marL="34290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1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Palkitsemiset, hallintotililtä</a:t>
            </a:r>
            <a:endParaRPr/>
          </a:p>
        </p:txBody>
      </p:sp>
      <p:sp>
        <p:nvSpPr>
          <p:cNvPr id="311" name="Google Shape;311;p41"/>
          <p:cNvSpPr txBox="1">
            <a:spLocks noGrp="1"/>
          </p:cNvSpPr>
          <p:nvPr>
            <p:ph type="body" idx="1"/>
          </p:nvPr>
        </p:nvSpPr>
        <p:spPr>
          <a:xfrm>
            <a:off x="1026000" y="2106323"/>
            <a:ext cx="10521956" cy="32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virkailijapalkinnot liiton/LCI:n verkkokaupasta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sihteerin palkinto G-125 S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rahastonhoitajan palkinto G-125 T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toimikunnan puheenjohtajan palkinto G-125 C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tiedottajan/klubijulkaisijan palkinto G-149 C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tunnustuspalkinto ansioituneelle lionille G-168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lisäksi muita 100 %:n Chervoneita ym.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klubin omat perinteet</a:t>
            </a:r>
            <a:endParaRPr/>
          </a:p>
          <a:p>
            <a:pPr marL="34290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1014413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34290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2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Palkitsemiset, aktiviteettitililtä</a:t>
            </a:r>
            <a:endParaRPr/>
          </a:p>
        </p:txBody>
      </p:sp>
      <p:sp>
        <p:nvSpPr>
          <p:cNvPr id="317" name="Google Shape;317;p42"/>
          <p:cNvSpPr txBox="1">
            <a:spLocks noGrp="1"/>
          </p:cNvSpPr>
          <p:nvPr>
            <p:ph type="body" idx="1"/>
          </p:nvPr>
        </p:nvSpPr>
        <p:spPr>
          <a:xfrm>
            <a:off x="1026000" y="2106323"/>
            <a:ext cx="10521956" cy="320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Harkitse yhdessä klubin hallituksen kanssa, voiko joku jäsenistä ansaita Melvin Jones-jäsenyyden tai Lions-Ritari-arvon.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Melvin Jones-jäsenyys maksaa 1000 USD</a:t>
            </a:r>
            <a:endParaRPr/>
          </a:p>
          <a:p>
            <a:pPr marL="1014413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Lions-Ritari/Pro-Ritari arvo 850 euroa.</a:t>
            </a:r>
            <a:endParaRPr/>
          </a:p>
          <a:p>
            <a:pPr marL="1014413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34290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3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Tukea tehtävääsi</a:t>
            </a:r>
            <a:endParaRPr/>
          </a:p>
        </p:txBody>
      </p:sp>
      <p:sp>
        <p:nvSpPr>
          <p:cNvPr id="323" name="Google Shape;323;p43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piiri, lohkon puheenjohtajat</a:t>
            </a:r>
            <a:endParaRPr/>
          </a:p>
          <a:p>
            <a:pPr marL="457200" lvl="0" indent="-457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Lions-liitto, LCI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6"/>
          <p:cNvSpPr txBox="1">
            <a:spLocks noGrp="1"/>
          </p:cNvSpPr>
          <p:nvPr>
            <p:ph type="title"/>
          </p:nvPr>
        </p:nvSpPr>
        <p:spPr>
          <a:xfrm>
            <a:off x="251791" y="276248"/>
            <a:ext cx="11628437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fi-FI"/>
              <a:t>Presidenttivalmennus 2</a:t>
            </a:r>
            <a:endParaRPr/>
          </a:p>
        </p:txBody>
      </p:sp>
      <p:sp>
        <p:nvSpPr>
          <p:cNvPr id="218" name="Google Shape;218;p26"/>
          <p:cNvSpPr txBox="1">
            <a:spLocks noGrp="1"/>
          </p:cNvSpPr>
          <p:nvPr>
            <p:ph type="body" idx="1"/>
          </p:nvPr>
        </p:nvSpPr>
        <p:spPr>
          <a:xfrm>
            <a:off x="6680437" y="1293189"/>
            <a:ext cx="5616000" cy="29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/>
              <a:t>Presidenttivalmennus 1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 järjestön osana</a:t>
            </a:r>
            <a:endParaRPr sz="22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Lions toimijatasot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presidentin virka ja toimenkuva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kauden valmistelu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toimintasuunnitelma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presidentin </a:t>
            </a:r>
            <a:r>
              <a:rPr lang="fi-FI" sz="2200">
                <a:latin typeface="Arial"/>
                <a:ea typeface="Arial"/>
                <a:cs typeface="Arial"/>
                <a:sym typeface="Arial"/>
              </a:rPr>
              <a:t>roolit ja johtaminen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tukea presidentin tehtävään</a:t>
            </a:r>
            <a:endParaRPr/>
          </a:p>
          <a:p>
            <a:pPr marL="1028700" lvl="1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685800" lvl="1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 sz="2400">
                <a:latin typeface="Tahoma"/>
                <a:ea typeface="Tahoma"/>
                <a:cs typeface="Tahoma"/>
                <a:sym typeface="Tahoma"/>
              </a:rPr>
              <a:t> </a:t>
            </a:r>
            <a:endParaRPr/>
          </a:p>
        </p:txBody>
      </p:sp>
      <p:sp>
        <p:nvSpPr>
          <p:cNvPr id="219" name="Google Shape;219;p26"/>
          <p:cNvSpPr txBox="1">
            <a:spLocks noGrp="1"/>
          </p:cNvSpPr>
          <p:nvPr>
            <p:ph type="body" idx="2"/>
          </p:nvPr>
        </p:nvSpPr>
        <p:spPr>
          <a:xfrm>
            <a:off x="163838" y="1293189"/>
            <a:ext cx="6271367" cy="2586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fi-FI"/>
              <a:t>Presidentin käytännön työkalut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presidentin tehtävät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kokoukset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klubin vuosikello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palkitsemiset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jäsenhuolto, uudet jäsenet, kummit</a:t>
            </a:r>
            <a:endParaRPr/>
          </a:p>
          <a:p>
            <a:pPr marL="971550" lvl="1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raportointi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  <p:sp>
        <p:nvSpPr>
          <p:cNvPr id="220" name="Google Shape;220;p26"/>
          <p:cNvSpPr txBox="1"/>
          <p:nvPr/>
        </p:nvSpPr>
        <p:spPr>
          <a:xfrm>
            <a:off x="378249" y="4096140"/>
            <a:ext cx="320973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Valmennuspaikat</a:t>
            </a:r>
            <a:endParaRPr/>
          </a:p>
          <a:p>
            <a:pPr marL="1028700" marR="0" lvl="1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xx</a:t>
            </a:r>
            <a:endParaRPr sz="5400" b="0" i="0" u="none" strike="noStrike" cap="none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6"/>
          <p:cNvSpPr txBox="1"/>
          <p:nvPr/>
        </p:nvSpPr>
        <p:spPr>
          <a:xfrm>
            <a:off x="6764574" y="4096140"/>
            <a:ext cx="367889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Valmennuspaikat</a:t>
            </a:r>
            <a:endParaRPr/>
          </a:p>
          <a:p>
            <a:pPr marL="1028700" marR="0" lvl="1" indent="-3429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xx</a:t>
            </a:r>
            <a:endParaRPr sz="5400" b="0" i="0" u="none" strike="noStrike" cap="none">
              <a:solidFill>
                <a:srgbClr val="EBB7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4"/>
          <p:cNvSpPr txBox="1"/>
          <p:nvPr/>
        </p:nvSpPr>
        <p:spPr>
          <a:xfrm>
            <a:off x="1033365" y="1007829"/>
            <a:ext cx="7845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200" b="1">
                <a:solidFill>
                  <a:srgbClr val="00338D"/>
                </a:solidFill>
              </a:rPr>
              <a:t>G</a:t>
            </a:r>
            <a:r>
              <a:rPr lang="fi-FI" sz="3200" b="1" i="0" u="none" strike="noStrike" cap="none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-piiri 2024-25, piirihallitus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29" name="Google Shape;329;p44"/>
          <p:cNvGraphicFramePr/>
          <p:nvPr/>
        </p:nvGraphicFramePr>
        <p:xfrm>
          <a:off x="1500878" y="182562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{4A840BD5-5FD9-4915-B5D9-202EC63884C7}</a:tableStyleId>
              </a:tblPr>
              <a:tblGrid>
                <a:gridCol w="12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3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8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187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0245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2147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300" b="1" i="0" u="none" strike="noStrike" cap="none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1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7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klubit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lohkon 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/>
                    </a:p>
                  </a:txBody>
                  <a:tcPr marL="0" marR="0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</a:t>
                      </a:r>
                      <a:endParaRPr/>
                    </a:p>
                  </a:txBody>
                  <a:tcPr marL="0" marR="0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III</a:t>
                      </a:r>
                      <a:endParaRPr/>
                    </a:p>
                  </a:txBody>
                  <a:tcPr marL="0" marR="0" marT="0" marB="0" anchor="ctr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999FF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puheenjohtajat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kuvernöörit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DG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1-VDG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2-VDG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IPDG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johtoryhmä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piirisihteeri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rahastonhoitaja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GAT-team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palvelu GST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jäsen GMT &amp; GET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valmennus GLT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viestintä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toimikunnat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Nuorisotoiminta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Leo-johtaja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Lions Quest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Leo-presidentti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Rauhanjuliste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Sri Lanka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Ympäristö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Veteraaniohjelma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Joulupata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Varainhankinta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AR Säätiö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LCIF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6E0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8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84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hallinto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kunnia, tapahtumat, webmaster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8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10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5"/>
          <p:cNvSpPr txBox="1"/>
          <p:nvPr/>
        </p:nvSpPr>
        <p:spPr>
          <a:xfrm>
            <a:off x="1033365" y="1007829"/>
            <a:ext cx="7845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200" b="1">
                <a:solidFill>
                  <a:srgbClr val="00338D"/>
                </a:solidFill>
              </a:rPr>
              <a:t>G</a:t>
            </a:r>
            <a:r>
              <a:rPr lang="fi-FI" sz="3200" b="1" i="0" u="none" strike="noStrike" cap="none">
                <a:solidFill>
                  <a:srgbClr val="00338D"/>
                </a:solidFill>
                <a:latin typeface="Arial"/>
                <a:ea typeface="Arial"/>
                <a:cs typeface="Arial"/>
                <a:sym typeface="Arial"/>
              </a:rPr>
              <a:t>-piiri 2024-25, lohkon puheenjohtajat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35" name="Google Shape;335;p45"/>
          <p:cNvGraphicFramePr/>
          <p:nvPr/>
        </p:nvGraphicFramePr>
        <p:xfrm>
          <a:off x="1033365" y="173734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{4A840BD5-5FD9-4915-B5D9-202EC63884C7}</a:tableStyleId>
              </a:tblPr>
              <a:tblGrid>
                <a:gridCol w="436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17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7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13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67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909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642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158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II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/>
                        <a:t>            1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/>
                        <a:t>         2 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/>
                        <a:t>Leila Repo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/>
                        <a:t>Olavi Harju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/>
                        <a:t>Olli Linna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0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9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9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1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727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79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58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FFFF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i-FI" sz="9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0" marR="0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6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Tukea tehtävääsi	</a:t>
            </a:r>
            <a:endParaRPr/>
          </a:p>
        </p:txBody>
      </p:sp>
      <p:sp>
        <p:nvSpPr>
          <p:cNvPr id="341" name="Google Shape;341;p46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0958400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klubin edelliset presidentit ja virkailija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kollegat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piirin</a:t>
            </a: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 valmennustapahtumat</a:t>
            </a:r>
            <a:endParaRPr/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>
                <a:latin typeface="Arial"/>
                <a:ea typeface="Arial"/>
                <a:cs typeface="Arial"/>
                <a:sym typeface="Arial"/>
              </a:rPr>
              <a:t>piiri- ja aluefoorumit</a:t>
            </a:r>
            <a:endParaRPr sz="24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</a:pPr>
            <a:r>
              <a:rPr lang="fi-FI" sz="2400" b="0" i="0" u="none" strike="noStrike">
                <a:latin typeface="Arial"/>
                <a:ea typeface="Arial"/>
                <a:cs typeface="Arial"/>
                <a:sym typeface="Arial"/>
              </a:rPr>
              <a:t>piirin virkailijat, erityisesti lohkosi puheenjohtaja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7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Tukea tehtävääsi	</a:t>
            </a:r>
            <a:endParaRPr/>
          </a:p>
        </p:txBody>
      </p:sp>
      <p:sp>
        <p:nvSpPr>
          <p:cNvPr id="347" name="Google Shape;347;p47"/>
          <p:cNvSpPr txBox="1">
            <a:spLocks noGrp="1"/>
          </p:cNvSpPr>
          <p:nvPr>
            <p:ph type="body" idx="1"/>
          </p:nvPr>
        </p:nvSpPr>
        <p:spPr>
          <a:xfrm>
            <a:off x="1015200" y="1778400"/>
            <a:ext cx="11052000" cy="4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LIONS-INFO (elokuun LION-lehden liitteenä)</a:t>
            </a:r>
            <a:endParaRPr/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Piirin kotisivut				</a:t>
            </a:r>
            <a:r>
              <a:rPr lang="fi-FI" sz="2000">
                <a:solidFill>
                  <a:srgbClr val="0462C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lisää linkki piirin sivuille</a:t>
            </a:r>
            <a:endParaRPr/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Liiton kotisivut		</a:t>
            </a:r>
            <a:endParaRPr/>
          </a:p>
          <a:p>
            <a:pPr marL="309563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https://www.lions.fi/koulutus-1/klubi-ja-piiri/alasivu/klubipresidentti-klubin_varapresidentti/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09563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Kansainvälisen järjestön kotisivut		</a:t>
            </a:r>
            <a:r>
              <a:rPr lang="fi-FI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https://www.lionsclubs.org/fi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MyLion Learn-osio</a:t>
            </a:r>
            <a:endParaRPr/>
          </a:p>
          <a:p>
            <a:pPr marL="285750" lvl="0" indent="-158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Presidentin e-kirja</a:t>
            </a:r>
            <a:endParaRPr/>
          </a:p>
          <a:p>
            <a:pPr marL="671513" lvl="2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fi-FI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https://www.lionsclubs.org/fi/resources-for-members/resource-center/club-president-vice-president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7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Presidentin tehtävät</a:t>
            </a:r>
            <a:endParaRPr/>
          </a:p>
        </p:txBody>
      </p:sp>
      <p:sp>
        <p:nvSpPr>
          <p:cNvPr id="227" name="Google Shape;227;p27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463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let klubin ylin hallintovirkailija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ohdat hallitusta ja klubia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jaa valtuuksia ja vastuuta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seuraa ja kannusta eri toimikuntien toimintaa ja vetäjiä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almistele sihteerin kanssa hallitus- ja kokousasiat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almistele kunkin vastuualueen lionin kanssa esitykset hallitukselle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let aluefoorumeiden aktiivijäsen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o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sallistu piirin- ja liiton vuosikokouksiin 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8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Klubikokoukset ja tapaamiset</a:t>
            </a:r>
            <a:endParaRPr/>
          </a:p>
        </p:txBody>
      </p:sp>
      <p:sp>
        <p:nvSpPr>
          <p:cNvPr id="233" name="Google Shape;233;p28"/>
          <p:cNvSpPr txBox="1">
            <a:spLocks noGrp="1"/>
          </p:cNvSpPr>
          <p:nvPr>
            <p:ph type="body" idx="1"/>
          </p:nvPr>
        </p:nvSpPr>
        <p:spPr>
          <a:xfrm>
            <a:off x="1026000" y="2144160"/>
            <a:ext cx="10521956" cy="3203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s</a:t>
            </a: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ääntöjen mukaisia vain vuosi- ja vaalikokoukset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kaikki muut voivat olla kuukausitapaamisia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huomioi päätöksentekotarpeet – jos kk-kokous, kutsut 7 pv ennen</a:t>
            </a: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valmistele hyvin ennakkoon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’valmiit pöytäkirjat’ käsikirjoitukseksi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sovi työnjako sihteerin kanssa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jos asia ei etene, siirrä se toimikunnalle tai hallitukselle jatkokäsittelyyn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9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Sääntömääräiset kokoukset</a:t>
            </a:r>
            <a:endParaRPr/>
          </a:p>
        </p:txBody>
      </p:sp>
      <p:sp>
        <p:nvSpPr>
          <p:cNvPr id="239" name="Google Shape;239;p29"/>
          <p:cNvSpPr txBox="1">
            <a:spLocks noGrp="1"/>
          </p:cNvSpPr>
          <p:nvPr>
            <p:ph type="body" idx="1"/>
          </p:nvPr>
        </p:nvSpPr>
        <p:spPr>
          <a:xfrm>
            <a:off x="1026000" y="1683806"/>
            <a:ext cx="10521956" cy="4666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fi-FI" sz="2200" b="0" i="0" u="none" strike="noStrike">
                <a:latin typeface="Arial"/>
                <a:ea typeface="Arial"/>
                <a:cs typeface="Arial"/>
                <a:sym typeface="Arial"/>
              </a:rPr>
              <a:t>Vuosikokous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kutsut 14 pv ennen 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vuosikokouksen pj hallituksen ulkopuolelta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hyväksytään hallituksen laatima toimintakertomus edelliseltä toimintavuodelta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esitetään edellisen toimintavuoden tilinpäätös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päätetään tilinpäätöksen vahvistamisesta ja vastuuvapauden myöntämisestä hallitukselle ja muille vastuuvelvollisille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(vahvistetaan talousarvio ja jäsenmaksut, ellei tehty jo vaalikokouksessa)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tilinpäätöksen allekirjoittaa voimassaoleva hallitus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Vaalikokous huhtikuussa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kutsut 14 pv ennen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vaalikokouksen puheenjohtajana presidentti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valitaan uusi hallitus, esitelty jo maaliskuun klubikokouksessa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valitaan toiminnantarkastajat</a:t>
            </a:r>
            <a:endParaRPr/>
          </a:p>
          <a:p>
            <a:pPr marL="28575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esitellään (ja vahvistetaan) toimintasuunnitelma ja talousarvio sekä jäsenmaksut (uudet säännöt)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0"/>
          <p:cNvSpPr txBox="1">
            <a:spLocks noGrp="1"/>
          </p:cNvSpPr>
          <p:nvPr>
            <p:ph type="body" idx="1"/>
          </p:nvPr>
        </p:nvSpPr>
        <p:spPr>
          <a:xfrm>
            <a:off x="865937" y="1582801"/>
            <a:ext cx="68314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</a:pPr>
            <a:r>
              <a:rPr lang="fi-FI"/>
              <a:t>Vuosikello</a:t>
            </a:r>
            <a:endParaRPr/>
          </a:p>
        </p:txBody>
      </p:sp>
      <p:sp>
        <p:nvSpPr>
          <p:cNvPr id="245" name="Google Shape;245;p30"/>
          <p:cNvSpPr txBox="1">
            <a:spLocks noGrp="1"/>
          </p:cNvSpPr>
          <p:nvPr>
            <p:ph type="body" idx="2"/>
          </p:nvPr>
        </p:nvSpPr>
        <p:spPr>
          <a:xfrm>
            <a:off x="865188" y="3001963"/>
            <a:ext cx="5303600" cy="970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fi-FI"/>
              <a:t>kuukausikohtainen muistilista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1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Kesäkuu</a:t>
            </a:r>
            <a:endParaRPr/>
          </a:p>
        </p:txBody>
      </p:sp>
      <p:sp>
        <p:nvSpPr>
          <p:cNvPr id="251" name="Google Shape;251;p31"/>
          <p:cNvSpPr txBox="1">
            <a:spLocks noGrp="1"/>
          </p:cNvSpPr>
          <p:nvPr>
            <p:ph type="body" idx="1"/>
          </p:nvPr>
        </p:nvSpPr>
        <p:spPr>
          <a:xfrm>
            <a:off x="1015201" y="1778400"/>
            <a:ext cx="10521956" cy="4546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varmista, että jäsenraportit tehdään ajallaan, jotta uudet jäsenmaksut perustuvat oikeaan jäsenmäärään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varmista, että tulevan kauden virkailijat on ilmoitettu </a:t>
            </a:r>
            <a:r>
              <a:rPr lang="fi-FI" sz="2200"/>
              <a:t>Lion portaaliin</a:t>
            </a:r>
            <a:r>
              <a:rPr lang="fi-FI" sz="2200">
                <a:latin typeface="Arial"/>
                <a:ea typeface="Arial"/>
                <a:cs typeface="Arial"/>
                <a:sym typeface="Arial"/>
              </a:rPr>
              <a:t> (ep 15.5.)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varmista, että maksut on hoidettu LCI:lle ja Lions-liittoon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hallituksen vaihtokokous ja tehtävien luovutus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Suomen Lions-liiton vuosikokous yhdessä presidentin, sihteerin ja rahastonhoitajan kanssa</a:t>
            </a:r>
            <a:endParaRPr/>
          </a:p>
          <a:p>
            <a:pPr marL="342900" lvl="0" indent="-203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 b="1">
                <a:latin typeface="Arial"/>
                <a:ea typeface="Arial"/>
                <a:cs typeface="Arial"/>
                <a:sym typeface="Arial"/>
              </a:rPr>
              <a:t>Lioniksi kutsu –kampanjan valmistelu</a:t>
            </a:r>
            <a:endParaRPr/>
          </a:p>
          <a:p>
            <a:pPr marL="652463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elo-lokakuun aktiviteetit</a:t>
            </a:r>
            <a:endParaRPr/>
          </a:p>
          <a:p>
            <a:pPr marL="652463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viestintäkalenteri</a:t>
            </a:r>
            <a:endParaRPr/>
          </a:p>
          <a:p>
            <a:pPr marL="900113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rier New"/>
              <a:buChar char="o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somepäivitykset 2 krt/vko</a:t>
            </a:r>
            <a:endParaRPr/>
          </a:p>
          <a:p>
            <a:pPr marL="900113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ourier New"/>
              <a:buChar char="o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päivitysaiheet 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2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Heinä-elokuu</a:t>
            </a:r>
            <a:endParaRPr/>
          </a:p>
        </p:txBody>
      </p:sp>
      <p:sp>
        <p:nvSpPr>
          <p:cNvPr id="257" name="Google Shape;257;p32"/>
          <p:cNvSpPr txBox="1">
            <a:spLocks noGrp="1"/>
          </p:cNvSpPr>
          <p:nvPr>
            <p:ph type="body" idx="1"/>
          </p:nvPr>
        </p:nvSpPr>
        <p:spPr>
          <a:xfrm>
            <a:off x="1026000" y="1595520"/>
            <a:ext cx="10521956" cy="470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tee muutosilmoitus yhdistysrekisteriin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sovi työnjako jäsen- ja aktiviteettiraportoinnista sihteerin/adminin kanssa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tee palkintoanomukset edellisen kauden piirikuvernöörille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100%-presidentin palkinto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klubin erinomaisuuspalkinto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aloita tilinpäätöksen valmistelu rahastonhoitajan kanssa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kv-jäsenmaksu erääntyy 31.7.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kotimainen jäsenmaksu erääntyy 15.8.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osallistuminen </a:t>
            </a:r>
            <a:r>
              <a:rPr lang="fi-FI" sz="2000">
                <a:solidFill>
                  <a:srgbClr val="FFFF00"/>
                </a:solidFill>
              </a:rPr>
              <a:t>G</a:t>
            </a:r>
            <a:r>
              <a:rPr lang="fi-FI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-piirin Piirifoorumiin </a:t>
            </a:r>
            <a:r>
              <a:rPr lang="fi-FI" sz="2000">
                <a:solidFill>
                  <a:srgbClr val="FFFF00"/>
                </a:solidFill>
              </a:rPr>
              <a:t>21.9.2024</a:t>
            </a:r>
            <a:r>
              <a:rPr lang="fi-FI" sz="2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i-FI" sz="2000">
                <a:latin typeface="Arial"/>
                <a:ea typeface="Arial"/>
                <a:cs typeface="Arial"/>
                <a:sym typeface="Arial"/>
              </a:rPr>
              <a:t>yhdessä sihteerin ja rahastonhoitajan kanssa</a:t>
            </a:r>
            <a:endParaRPr/>
          </a:p>
          <a:p>
            <a:pPr marL="342900" lvl="0" indent="-215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 b="1">
                <a:latin typeface="Arial"/>
                <a:ea typeface="Arial"/>
                <a:cs typeface="Arial"/>
                <a:sym typeface="Arial"/>
              </a:rPr>
              <a:t>Lioniksi kutsu –kampanja</a:t>
            </a:r>
            <a:endParaRPr/>
          </a:p>
          <a:p>
            <a:pPr marL="652463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elo-lokakuun aktiviteetit, toteutus</a:t>
            </a:r>
            <a:endParaRPr/>
          </a:p>
          <a:p>
            <a:pPr marL="652463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fi-FI" sz="2000">
                <a:latin typeface="Arial"/>
                <a:ea typeface="Arial"/>
                <a:cs typeface="Arial"/>
                <a:sym typeface="Arial"/>
              </a:rPr>
              <a:t>somepäivitysten aloitus</a:t>
            </a:r>
            <a:endParaRPr/>
          </a:p>
          <a:p>
            <a:pPr marL="342900" lvl="0" indent="-203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</a:pP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"/>
          <p:cNvSpPr txBox="1">
            <a:spLocks noGrp="1"/>
          </p:cNvSpPr>
          <p:nvPr>
            <p:ph type="title"/>
          </p:nvPr>
        </p:nvSpPr>
        <p:spPr>
          <a:xfrm>
            <a:off x="1026000" y="831600"/>
            <a:ext cx="10511481" cy="616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lang="fi-FI"/>
              <a:t>Syys-lokakuu</a:t>
            </a:r>
            <a:endParaRPr/>
          </a:p>
        </p:txBody>
      </p:sp>
      <p:sp>
        <p:nvSpPr>
          <p:cNvPr id="263" name="Google Shape;263;p33"/>
          <p:cNvSpPr txBox="1">
            <a:spLocks noGrp="1"/>
          </p:cNvSpPr>
          <p:nvPr>
            <p:ph type="body" idx="1"/>
          </p:nvPr>
        </p:nvSpPr>
        <p:spPr>
          <a:xfrm>
            <a:off x="1015525" y="1683807"/>
            <a:ext cx="10521956" cy="46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•"/>
            </a:pPr>
            <a:r>
              <a:rPr lang="fi-FI" sz="2200">
                <a:latin typeface="Arial"/>
                <a:ea typeface="Arial"/>
                <a:cs typeface="Arial"/>
                <a:sym typeface="Arial"/>
              </a:rPr>
              <a:t>vuosikokouksen valmistelut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kutsut 14 pv ennen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tilinpäätös ja toimintakertomus toiminnantarkastajille ajoissa</a:t>
            </a:r>
            <a:endParaRPr/>
          </a:p>
          <a:p>
            <a:pPr marL="34290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2200"/>
              <a:buFont typeface="Arial"/>
              <a:buChar char="•"/>
            </a:pPr>
            <a:r>
              <a:rPr lang="fi-FI" sz="2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osallistuminen aluefoorumeihin yhdessä sihteerin ja rahastonhoitajan kanssa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fi-FI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   </a:t>
            </a:r>
            <a:r>
              <a:rPr lang="fi-FI" sz="1800">
                <a:solidFill>
                  <a:srgbClr val="FFFF00"/>
                </a:solidFill>
              </a:rPr>
              <a:t>maanan</a:t>
            </a:r>
            <a:r>
              <a:rPr lang="fi-FI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tai </a:t>
            </a:r>
            <a:r>
              <a:rPr lang="fi-FI" sz="1800">
                <a:solidFill>
                  <a:srgbClr val="FFFF00"/>
                </a:solidFill>
              </a:rPr>
              <a:t>18</a:t>
            </a:r>
            <a:r>
              <a:rPr lang="fi-FI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fi-FI" sz="1800">
                <a:solidFill>
                  <a:srgbClr val="FFFF00"/>
                </a:solidFill>
              </a:rPr>
              <a:t>11</a:t>
            </a:r>
            <a:r>
              <a:rPr lang="fi-FI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fi-FI" sz="1800">
                <a:solidFill>
                  <a:srgbClr val="FFFF00"/>
                </a:solidFill>
              </a:rPr>
              <a:t>4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00"/>
              </a:buClr>
              <a:buSzPts val="1800"/>
              <a:buChar char="•"/>
            </a:pPr>
            <a:r>
              <a:rPr lang="fi-FI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II  </a:t>
            </a:r>
            <a:r>
              <a:rPr lang="fi-FI" sz="1800">
                <a:solidFill>
                  <a:srgbClr val="FFFF00"/>
                </a:solidFill>
              </a:rPr>
              <a:t>tiistai </a:t>
            </a:r>
            <a:r>
              <a:rPr lang="fi-FI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i-FI" sz="1800">
                <a:solidFill>
                  <a:srgbClr val="FFFF00"/>
                </a:solidFill>
              </a:rPr>
              <a:t>19</a:t>
            </a:r>
            <a:r>
              <a:rPr lang="fi-FI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.1</a:t>
            </a:r>
            <a:r>
              <a:rPr lang="fi-FI" sz="1800">
                <a:solidFill>
                  <a:srgbClr val="FFFF00"/>
                </a:solidFill>
              </a:rPr>
              <a:t>1</a:t>
            </a:r>
            <a:r>
              <a:rPr lang="fi-FI" sz="18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.202</a:t>
            </a:r>
            <a:r>
              <a:rPr lang="fi-FI" sz="1800">
                <a:solidFill>
                  <a:srgbClr val="FFFF00"/>
                </a:solidFill>
              </a:rPr>
              <a:t>4</a:t>
            </a:r>
            <a:endParaRPr/>
          </a:p>
          <a:p>
            <a:pPr marL="10287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sz="180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fi-FI" sz="2000" b="1">
                <a:latin typeface="Arial"/>
                <a:ea typeface="Arial"/>
                <a:cs typeface="Arial"/>
                <a:sym typeface="Arial"/>
              </a:rPr>
              <a:t>Lioniksi kutsu –kampanja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syys-lokakuun aktiviteetit, toteutus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somepäivitysten jatko</a:t>
            </a:r>
            <a:endParaRPr/>
          </a:p>
          <a:p>
            <a:pPr marL="139065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urier New"/>
              <a:buChar char="o"/>
            </a:pPr>
            <a:r>
              <a:rPr lang="fi-FI" sz="1600">
                <a:latin typeface="Arial"/>
                <a:ea typeface="Arial"/>
                <a:cs typeface="Arial"/>
                <a:sym typeface="Arial"/>
              </a:rPr>
              <a:t>jaa</a:t>
            </a:r>
            <a:endParaRPr/>
          </a:p>
          <a:p>
            <a:pPr marL="139065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urier New"/>
              <a:buChar char="o"/>
            </a:pPr>
            <a:r>
              <a:rPr lang="fi-FI" sz="1600">
                <a:latin typeface="Arial"/>
                <a:ea typeface="Arial"/>
                <a:cs typeface="Arial"/>
                <a:sym typeface="Arial"/>
              </a:rPr>
              <a:t>kommentoi</a:t>
            </a:r>
            <a:endParaRPr/>
          </a:p>
          <a:p>
            <a:pPr marL="139065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ourier New"/>
              <a:buChar char="o"/>
            </a:pPr>
            <a:r>
              <a:rPr lang="fi-FI" sz="1600">
                <a:latin typeface="Arial"/>
                <a:ea typeface="Arial"/>
                <a:cs typeface="Arial"/>
                <a:sym typeface="Arial"/>
              </a:rPr>
              <a:t>tykkää</a:t>
            </a:r>
            <a:endParaRPr/>
          </a:p>
          <a:p>
            <a:pPr marL="102870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fi-FI" sz="1800">
                <a:latin typeface="Arial"/>
                <a:ea typeface="Arial"/>
                <a:cs typeface="Arial"/>
                <a:sym typeface="Arial"/>
              </a:rPr>
              <a:t>Leijonien Hyvän päivän (8.10.) valmistelu</a:t>
            </a:r>
            <a:endParaRPr/>
          </a:p>
          <a:p>
            <a:pPr marL="652463" lvl="1" indent="-215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ONS2024">
  <a:themeElements>
    <a:clrScheme name="Mukautettu 1">
      <a:dk1>
        <a:srgbClr val="000000"/>
      </a:dk1>
      <a:lt1>
        <a:srgbClr val="FFFFFF"/>
      </a:lt1>
      <a:dk2>
        <a:srgbClr val="00338D"/>
      </a:dk2>
      <a:lt2>
        <a:srgbClr val="EBB700"/>
      </a:lt2>
      <a:accent1>
        <a:srgbClr val="55565A"/>
      </a:accent1>
      <a:accent2>
        <a:srgbClr val="407CCA"/>
      </a:accent2>
      <a:accent3>
        <a:srgbClr val="7A2582"/>
      </a:accent3>
      <a:accent4>
        <a:srgbClr val="0D2240"/>
      </a:accent4>
      <a:accent5>
        <a:srgbClr val="00AB68"/>
      </a:accent5>
      <a:accent6>
        <a:srgbClr val="FF5B35"/>
      </a:accent6>
      <a:hlink>
        <a:srgbClr val="00338D"/>
      </a:hlink>
      <a:folHlink>
        <a:srgbClr val="EBB7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d773049-2397-47ae-bae8-d9c833c883d7">
      <Terms xmlns="http://schemas.microsoft.com/office/infopath/2007/PartnerControls"/>
    </lcf76f155ced4ddcb4097134ff3c332f>
    <TaxCatchAll xmlns="cbbc4c3a-28b4-4d17-b0d9-dee06490694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BECAE5223D3C6489ECECD68F557C86B" ma:contentTypeVersion="19" ma:contentTypeDescription="Create a new document." ma:contentTypeScope="" ma:versionID="ec222efc28beb4b67e86736e41acf0b8">
  <xsd:schema xmlns:xsd="http://www.w3.org/2001/XMLSchema" xmlns:xs="http://www.w3.org/2001/XMLSchema" xmlns:p="http://schemas.microsoft.com/office/2006/metadata/properties" xmlns:ns2="cbbc4c3a-28b4-4d17-b0d9-dee064906944" xmlns:ns3="ed773049-2397-47ae-bae8-d9c833c883d7" targetNamespace="http://schemas.microsoft.com/office/2006/metadata/properties" ma:root="true" ma:fieldsID="73998a48405fa458af256baeed0bea71" ns2:_="" ns3:_="">
    <xsd:import namespace="cbbc4c3a-28b4-4d17-b0d9-dee064906944"/>
    <xsd:import namespace="ed773049-2397-47ae-bae8-d9c833c883d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c4c3a-28b4-4d17-b0d9-dee0649069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2d3a459-d2e5-4106-b177-41b40fa8795f}" ma:internalName="TaxCatchAll" ma:showField="CatchAllData" ma:web="cbbc4c3a-28b4-4d17-b0d9-dee0649069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773049-2397-47ae-bae8-d9c833c883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9a226a7-6979-47c5-990e-7783f87160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7FD388-916E-41A4-88D2-E9D8B38902A2}">
  <ds:schemaRefs>
    <ds:schemaRef ds:uri="http://schemas.microsoft.com/office/2006/metadata/properties"/>
    <ds:schemaRef ds:uri="http://schemas.microsoft.com/office/infopath/2007/PartnerControls"/>
    <ds:schemaRef ds:uri="ed773049-2397-47ae-bae8-d9c833c883d7"/>
    <ds:schemaRef ds:uri="cbbc4c3a-28b4-4d17-b0d9-dee064906944"/>
  </ds:schemaRefs>
</ds:datastoreItem>
</file>

<file path=customXml/itemProps2.xml><?xml version="1.0" encoding="utf-8"?>
<ds:datastoreItem xmlns:ds="http://schemas.openxmlformats.org/officeDocument/2006/customXml" ds:itemID="{9B6F7E09-EFF0-4A8C-87E0-C243E63BC3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bbc4c3a-28b4-4d17-b0d9-dee064906944"/>
    <ds:schemaRef ds:uri="ed773049-2397-47ae-bae8-d9c833c883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D24BA07-A95B-4E17-BEF2-050F1D2A4BA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1292</Words>
  <Application>Microsoft Office PowerPoint</Application>
  <PresentationFormat>Bredbild</PresentationFormat>
  <Paragraphs>669</Paragraphs>
  <Slides>24</Slides>
  <Notes>24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33" baseType="lpstr">
      <vt:lpstr>Quattrocento Sans</vt:lpstr>
      <vt:lpstr>Calibri</vt:lpstr>
      <vt:lpstr>Open Sans</vt:lpstr>
      <vt:lpstr>Courier New</vt:lpstr>
      <vt:lpstr>Arial Narrow</vt:lpstr>
      <vt:lpstr>Arial</vt:lpstr>
      <vt:lpstr>Helvetica Neue</vt:lpstr>
      <vt:lpstr>Tahoma</vt:lpstr>
      <vt:lpstr>LIONS2024</vt:lpstr>
      <vt:lpstr>PowerPoint-presentation</vt:lpstr>
      <vt:lpstr>Presidenttivalmennus 2</vt:lpstr>
      <vt:lpstr>Presidentin tehtävät</vt:lpstr>
      <vt:lpstr>Klubikokoukset ja tapaamiset</vt:lpstr>
      <vt:lpstr>Sääntömääräiset kokoukset</vt:lpstr>
      <vt:lpstr>PowerPoint-presentation</vt:lpstr>
      <vt:lpstr>Kesäkuu</vt:lpstr>
      <vt:lpstr>Heinä-elokuu</vt:lpstr>
      <vt:lpstr>Syys-lokakuu</vt:lpstr>
      <vt:lpstr>Marras-joulukuu</vt:lpstr>
      <vt:lpstr>Tammikuu</vt:lpstr>
      <vt:lpstr>Helmi-maaliskuu</vt:lpstr>
      <vt:lpstr>Huhtikuu</vt:lpstr>
      <vt:lpstr>Touko-kesäkuu</vt:lpstr>
      <vt:lpstr>PowerPoint-presentation</vt:lpstr>
      <vt:lpstr>Uusi jäsen klubiin</vt:lpstr>
      <vt:lpstr>Palkitsemiset, hallintotililtä</vt:lpstr>
      <vt:lpstr>Palkitsemiset, aktiviteettitililtä</vt:lpstr>
      <vt:lpstr>PowerPoint-presentation</vt:lpstr>
      <vt:lpstr>PowerPoint-presentation</vt:lpstr>
      <vt:lpstr>PowerPoint-presentation</vt:lpstr>
      <vt:lpstr>Tukea tehtävääsi </vt:lpstr>
      <vt:lpstr>Tukea tehtävääsi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Omistaja</dc:creator>
  <cp:lastModifiedBy>Tor-Erik Backström</cp:lastModifiedBy>
  <cp:revision>1</cp:revision>
  <dcterms:modified xsi:type="dcterms:W3CDTF">2025-06-28T05:30:37Z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0x0101001BECAE5223D3C6489ECECD68F557C86B</vt:lpwstr>
  </property>
</Properties>
</file>