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74" r:id="rId4"/>
    <p:sldMasterId id="2147483676" r:id="rId5"/>
    <p:sldMasterId id="2147483700" r:id="rId6"/>
    <p:sldMasterId id="2147483712" r:id="rId7"/>
    <p:sldMasterId id="2147483724" r:id="rId8"/>
    <p:sldMasterId id="2147483726" r:id="rId9"/>
  </p:sldMasterIdLst>
  <p:notesMasterIdLst>
    <p:notesMasterId r:id="rId36"/>
  </p:notesMasterIdLst>
  <p:sldIdLst>
    <p:sldId id="256" r:id="rId10"/>
    <p:sldId id="288" r:id="rId11"/>
    <p:sldId id="309" r:id="rId12"/>
    <p:sldId id="296" r:id="rId13"/>
    <p:sldId id="271" r:id="rId14"/>
    <p:sldId id="319" r:id="rId15"/>
    <p:sldId id="320" r:id="rId16"/>
    <p:sldId id="276" r:id="rId17"/>
    <p:sldId id="310" r:id="rId18"/>
    <p:sldId id="294" r:id="rId19"/>
    <p:sldId id="307" r:id="rId20"/>
    <p:sldId id="292" r:id="rId21"/>
    <p:sldId id="278" r:id="rId22"/>
    <p:sldId id="295" r:id="rId23"/>
    <p:sldId id="318" r:id="rId24"/>
    <p:sldId id="297" r:id="rId25"/>
    <p:sldId id="299" r:id="rId26"/>
    <p:sldId id="300" r:id="rId27"/>
    <p:sldId id="301" r:id="rId28"/>
    <p:sldId id="302" r:id="rId29"/>
    <p:sldId id="273" r:id="rId30"/>
    <p:sldId id="274" r:id="rId31"/>
    <p:sldId id="284" r:id="rId32"/>
    <p:sldId id="304" r:id="rId33"/>
    <p:sldId id="305" r:id="rId34"/>
    <p:sldId id="306" r:id="rId35"/>
  </p:sldIdLst>
  <p:sldSz cx="12192000" cy="6858000"/>
  <p:notesSz cx="6889750" cy="100187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Geneva"/>
        <a:cs typeface="Geneva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Geneva"/>
        <a:cs typeface="Geneva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Geneva"/>
        <a:cs typeface="Geneva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Geneva"/>
        <a:cs typeface="Geneva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Geneva"/>
        <a:cs typeface="Geneva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Geneva"/>
        <a:cs typeface="Geneva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Geneva"/>
        <a:cs typeface="Geneva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Geneva"/>
        <a:cs typeface="Geneva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Geneva"/>
        <a:cs typeface="Geneva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88875" autoAdjust="0"/>
  </p:normalViewPr>
  <p:slideViewPr>
    <p:cSldViewPr>
      <p:cViewPr varScale="1">
        <p:scale>
          <a:sx n="65" d="100"/>
          <a:sy n="65" d="100"/>
        </p:scale>
        <p:origin x="1474" y="230"/>
      </p:cViewPr>
      <p:guideLst>
        <p:guide orient="horz" pos="2160"/>
        <p:guide pos="3841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heme" Target="theme/theme1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-Erik Backström" userId="df51e6a8769a40b6" providerId="LiveId" clId="{FAF3F180-8F96-4483-8A5F-F09D4FC2977A}"/>
    <pc:docChg chg="modSld">
      <pc:chgData name="Tor-Erik Backström" userId="df51e6a8769a40b6" providerId="LiveId" clId="{FAF3F180-8F96-4483-8A5F-F09D4FC2977A}" dt="2025-06-28T05:34:11.547" v="3" actId="20577"/>
      <pc:docMkLst>
        <pc:docMk/>
      </pc:docMkLst>
      <pc:sldChg chg="modSp mod">
        <pc:chgData name="Tor-Erik Backström" userId="df51e6a8769a40b6" providerId="LiveId" clId="{FAF3F180-8F96-4483-8A5F-F09D4FC2977A}" dt="2025-06-28T05:34:11.547" v="3" actId="20577"/>
        <pc:sldMkLst>
          <pc:docMk/>
          <pc:sldMk cId="0" sldId="256"/>
        </pc:sldMkLst>
        <pc:spChg chg="mod">
          <ac:chgData name="Tor-Erik Backström" userId="df51e6a8769a40b6" providerId="LiveId" clId="{FAF3F180-8F96-4483-8A5F-F09D4FC2977A}" dt="2025-06-28T05:34:11.547" v="3" actId="20577"/>
          <ac:spMkLst>
            <pc:docMk/>
            <pc:sldMk cId="0" sldId="256"/>
            <ac:spMk id="409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0" y="0"/>
            <a:ext cx="6889750" cy="100187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611" tIns="48306" rIns="96611" bIns="48306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i-FI" altLang="fi-FI"/>
          </a:p>
        </p:txBody>
      </p:sp>
      <p:sp>
        <p:nvSpPr>
          <p:cNvPr id="3075" name="AutoShape 2"/>
          <p:cNvSpPr>
            <a:spLocks noChangeArrowheads="1"/>
          </p:cNvSpPr>
          <p:nvPr/>
        </p:nvSpPr>
        <p:spPr bwMode="auto">
          <a:xfrm>
            <a:off x="0" y="0"/>
            <a:ext cx="6889750" cy="100187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6611" tIns="48306" rIns="96611" bIns="48306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i-FI" altLang="fi-FI"/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0" y="0"/>
            <a:ext cx="2985764" cy="50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6611" tIns="48306" rIns="96611" bIns="48306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i-FI" altLang="fi-FI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902446" y="0"/>
            <a:ext cx="2982682" cy="4972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090" tIns="49447" rIns="95090" bIns="49447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764838" algn="l"/>
                <a:tab pos="1529678" algn="l"/>
                <a:tab pos="2294516" algn="l"/>
                <a:tab pos="3059356" algn="l"/>
              </a:tabLst>
              <a:defRPr sz="13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r>
              <a:rPr lang="fi-FI" altLang="fi-FI"/>
              <a:t>08.04.14</a:t>
            </a:r>
          </a:p>
        </p:txBody>
      </p:sp>
      <p:sp>
        <p:nvSpPr>
          <p:cNvPr id="3078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52475"/>
            <a:ext cx="6669087" cy="3752850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8667" y="4758384"/>
            <a:ext cx="5509335" cy="4505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090" tIns="49447" rIns="95090" bIns="49447" numCol="1" anchor="t" anchorCtr="0" compatLnSpc="1">
            <a:prstTxWarp prst="textNoShape">
              <a:avLst/>
            </a:prstTxWarp>
          </a:bodyPr>
          <a:lstStyle/>
          <a:p>
            <a:pPr lvl="0"/>
            <a:endParaRPr lang="fi-FI" altLang="fi-FI" noProof="0"/>
          </a:p>
        </p:txBody>
      </p:sp>
      <p:sp>
        <p:nvSpPr>
          <p:cNvPr id="3080" name="Text Box 7"/>
          <p:cNvSpPr txBox="1">
            <a:spLocks noChangeArrowheads="1"/>
          </p:cNvSpPr>
          <p:nvPr/>
        </p:nvSpPr>
        <p:spPr bwMode="auto">
          <a:xfrm>
            <a:off x="0" y="9516767"/>
            <a:ext cx="2985764" cy="50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6611" tIns="48306" rIns="96611" bIns="48306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i-FI" altLang="fi-F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902446" y="9516767"/>
            <a:ext cx="2982682" cy="4972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090" tIns="49447" rIns="95090" bIns="494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63385" algn="l"/>
                <a:tab pos="1528318" algn="l"/>
                <a:tab pos="2293251" algn="l"/>
                <a:tab pos="3058184" algn="l"/>
              </a:tabLst>
              <a:defRPr sz="13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1pPr>
          </a:lstStyle>
          <a:p>
            <a:fld id="{8613E816-D518-4060-935D-A121849467ED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1101227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dt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1pPr>
            <a:lvl2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2pPr>
            <a:lvl3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3pPr>
            <a:lvl4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4pPr>
            <a:lvl5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5pPr>
            <a:lvl6pPr marL="2452741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6pPr>
            <a:lvl7pPr marL="2898694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7pPr>
            <a:lvl8pPr marL="3344647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8pPr>
            <a:lvl9pPr marL="3790599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r>
              <a:rPr lang="fi-FI" altLang="fi-FI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t>08.04.14</a:t>
            </a:r>
          </a:p>
        </p:txBody>
      </p:sp>
      <p:sp>
        <p:nvSpPr>
          <p:cNvPr id="5123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1pPr>
            <a:lvl2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2pPr>
            <a:lvl3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3pPr>
            <a:lvl4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4pPr>
            <a:lvl5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5pPr>
            <a:lvl6pPr marL="2452741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6pPr>
            <a:lvl7pPr marL="2898694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7pPr>
            <a:lvl8pPr marL="3344647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8pPr>
            <a:lvl9pPr marL="3790599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fld id="{3EACBA9D-F8BE-42AA-B806-D93E977CC041}" type="slidenum">
              <a:rPr lang="fi-FI" altLang="fi-FI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/>
              <a:t>1</a:t>
            </a:fld>
            <a:endParaRPr lang="fi-FI" altLang="fi-FI">
              <a:solidFill>
                <a:srgbClr val="000000"/>
              </a:solidFill>
              <a:latin typeface="Calibri" pitchFamily="34" charset="0"/>
              <a:cs typeface="Lucida Sans Unicode" pitchFamily="34" charset="0"/>
            </a:endParaRPr>
          </a:p>
        </p:txBody>
      </p:sp>
      <p:sp>
        <p:nvSpPr>
          <p:cNvPr id="512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363" y="752475"/>
            <a:ext cx="6677025" cy="3756025"/>
          </a:xfrm>
          <a:solidFill>
            <a:srgbClr val="FFFFFF"/>
          </a:solidFill>
          <a:ln/>
        </p:spPr>
      </p:sp>
      <p:sp>
        <p:nvSpPr>
          <p:cNvPr id="512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668" y="4758383"/>
            <a:ext cx="5512416" cy="4508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i-FI" alt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08.04.14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8613E816-D518-4060-935D-A121849467ED}" type="slidenum">
              <a:rPr lang="fi-FI" altLang="fi-FI" smtClean="0"/>
              <a:pPr/>
              <a:t>6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809986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08.04.14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8613E816-D518-4060-935D-A121849467ED}" type="slidenum">
              <a:rPr lang="fi-FI" altLang="fi-FI" smtClean="0"/>
              <a:pPr/>
              <a:t>7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157631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MyLCI:n voi hoitaa myös klubin jäsenjohtaja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08.04.14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8613E816-D518-4060-935D-A121849467ED}" type="slidenum">
              <a:rPr lang="fi-FI" altLang="fi-FI" smtClean="0"/>
              <a:pPr/>
              <a:t>10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91446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Vuosikirjaa ei ole vuosiin enää ollut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08.04.14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8613E816-D518-4060-935D-A121849467ED}" type="slidenum">
              <a:rPr lang="fi-FI" altLang="fi-FI" smtClean="0"/>
              <a:pPr/>
              <a:t>11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84539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Yhdessä presidentin kanssa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08.04.14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8613E816-D518-4060-935D-A121849467ED}" type="slidenum">
              <a:rPr lang="fi-FI" altLang="fi-FI" smtClean="0"/>
              <a:pPr/>
              <a:t>12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473242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lang="fi-FI" sz="1200" dirty="0">
                <a:solidFill>
                  <a:srgbClr val="7030A0"/>
                </a:solidFill>
              </a:rPr>
              <a:t>Myös kansalliset/paikalliset virat voi ilmoittaa </a:t>
            </a:r>
            <a:r>
              <a:rPr lang="fi-FI" sz="1200" dirty="0" err="1">
                <a:solidFill>
                  <a:srgbClr val="7030A0"/>
                </a:solidFill>
              </a:rPr>
              <a:t>MyLCI:ssä</a:t>
            </a:r>
            <a:r>
              <a:rPr lang="fi-FI" sz="1200" dirty="0">
                <a:solidFill>
                  <a:srgbClr val="7030A0"/>
                </a:solidFill>
              </a:rPr>
              <a:t>: vetovalikosta ”</a:t>
            </a:r>
            <a:r>
              <a:rPr lang="fi-FI" sz="1200" b="1" dirty="0">
                <a:solidFill>
                  <a:srgbClr val="7030A0"/>
                </a:solidFill>
              </a:rPr>
              <a:t>Paikalliset nimikkeet</a:t>
            </a:r>
            <a:r>
              <a:rPr lang="fi-FI" sz="1200" dirty="0">
                <a:solidFill>
                  <a:srgbClr val="7030A0"/>
                </a:solidFill>
              </a:rPr>
              <a:t>”</a:t>
            </a:r>
            <a:endParaRPr lang="fi-FI" sz="16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08.04.14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8613E816-D518-4060-935D-A121849467ED}" type="slidenum">
              <a:rPr lang="fi-FI" altLang="fi-FI" smtClean="0"/>
              <a:pPr/>
              <a:t>13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462115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Tarvitaanko erilaisia kokouspöytäkirjoja?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08.04.14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8613E816-D518-4060-935D-A121849467ED}" type="slidenum">
              <a:rPr lang="fi-FI" altLang="fi-FI" smtClean="0"/>
              <a:pPr/>
              <a:t>18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28982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9538" y="752475"/>
            <a:ext cx="6669087" cy="3752850"/>
          </a:xfrm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/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1pPr>
            <a:lvl2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2pPr>
            <a:lvl3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3pPr>
            <a:lvl4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4pPr>
            <a:lvl5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5pPr>
            <a:lvl6pPr marL="2452741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6pPr>
            <a:lvl7pPr marL="2898694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7pPr>
            <a:lvl8pPr marL="3344647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8pPr>
            <a:lvl9pPr marL="3790599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r>
              <a:rPr lang="fi-FI" altLang="fi-FI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t>08.04.14</a:t>
            </a:r>
          </a:p>
        </p:txBody>
      </p:sp>
      <p:sp>
        <p:nvSpPr>
          <p:cNvPr id="21509" name="Slide Number Placeholder 4"/>
          <p:cNvSpPr>
            <a:spLocks noGrp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1pPr>
            <a:lvl2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2pPr>
            <a:lvl3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3pPr>
            <a:lvl4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4pPr>
            <a:lvl5pPr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5pPr>
            <a:lvl6pPr marL="2452741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6pPr>
            <a:lvl7pPr marL="2898694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7pPr>
            <a:lvl8pPr marL="3344647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8pPr>
            <a:lvl9pPr marL="3790599" indent="-222976" defTabSz="438211" eaLnBrk="0" fontAlgn="base" hangingPunct="0">
              <a:spcBef>
                <a:spcPct val="0"/>
              </a:spcBef>
              <a:spcAft>
                <a:spcPct val="0"/>
              </a:spcAft>
              <a:tabLst>
                <a:tab pos="763385" algn="l"/>
                <a:tab pos="1528318" algn="l"/>
                <a:tab pos="2293251" algn="l"/>
                <a:tab pos="3058184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fld id="{5D992726-0786-441D-AF8B-904CBCDA6F14}" type="slidenum">
              <a:rPr lang="fi-FI" altLang="fi-FI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rPr>
              <a:pPr/>
              <a:t>22</a:t>
            </a:fld>
            <a:endParaRPr lang="fi-FI" altLang="fi-FI">
              <a:solidFill>
                <a:srgbClr val="000000"/>
              </a:solidFill>
              <a:latin typeface="Calibri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82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96D1D-2E7C-4F6E-A385-41BD5236E6DD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81987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F8695-C119-4508-B356-74D89B6516AF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06027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5EB4-9C7B-4D22-A69C-F13AE4381309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64943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5862" y="6488113"/>
            <a:ext cx="12192000" cy="112712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5" name="Kuva 16" descr="pp_yliö_perustyyli_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7862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uva 9" descr="leijo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91"/>
          <a:stretch>
            <a:fillRect/>
          </a:stretch>
        </p:blipFill>
        <p:spPr bwMode="auto">
          <a:xfrm>
            <a:off x="8761046" y="1185863"/>
            <a:ext cx="3430954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iruutu 14"/>
          <p:cNvSpPr txBox="1">
            <a:spLocks noChangeArrowheads="1"/>
          </p:cNvSpPr>
          <p:nvPr/>
        </p:nvSpPr>
        <p:spPr bwMode="auto">
          <a:xfrm>
            <a:off x="1139094" y="247651"/>
            <a:ext cx="6137030" cy="5693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9pPr>
          </a:lstStyle>
          <a:p>
            <a:pPr marL="0" lvl="3" eaLnBrk="1" hangingPunct="1">
              <a:defRPr/>
            </a:pPr>
            <a:r>
              <a:rPr lang="fi-FI" altLang="fi-FI" sz="1900">
                <a:solidFill>
                  <a:schemeClr val="bg1"/>
                </a:solidFill>
              </a:rPr>
              <a:t>Lions Clubs International</a:t>
            </a:r>
          </a:p>
          <a:p>
            <a:pPr marL="0" lvl="3" eaLnBrk="1" hangingPunct="1">
              <a:defRPr/>
            </a:pPr>
            <a:r>
              <a:rPr lang="fi-FI" altLang="fi-FI" sz="1200">
                <a:solidFill>
                  <a:srgbClr val="EBC318"/>
                </a:solidFill>
              </a:rPr>
              <a:t>MD 107 Finland</a:t>
            </a:r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8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81570F-221E-47F4-BF4A-C7A4000B1211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60976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uusi_perustpohja_yliö_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39"/>
          <a:stretch>
            <a:fillRect/>
          </a:stretch>
        </p:blipFill>
        <p:spPr bwMode="auto">
          <a:xfrm>
            <a:off x="-15630" y="0"/>
            <a:ext cx="12213493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orakulmio 4"/>
          <p:cNvSpPr/>
          <p:nvPr/>
        </p:nvSpPr>
        <p:spPr>
          <a:xfrm>
            <a:off x="5862" y="6488113"/>
            <a:ext cx="12192000" cy="112712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Päiväyksen paikkamerkki 3"/>
          <p:cNvSpPr>
            <a:spLocks noGrp="1"/>
          </p:cNvSpPr>
          <p:nvPr>
            <p:ph type="dt" sz="half" idx="10"/>
          </p:nvPr>
        </p:nvSpPr>
        <p:spPr>
          <a:xfrm>
            <a:off x="222739" y="6540501"/>
            <a:ext cx="178777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073401" y="6545264"/>
            <a:ext cx="6017846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53E9B-07CE-4270-890C-4BAC83D276A1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1911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66620-9F82-45BD-B782-6FCA9A7EFBE6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23557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17188-929A-4CCB-8CF2-AB4BFE7644B7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52745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8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CDE7E-BAF4-47EB-B7E5-2E6D1CEE8C8C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444815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0A2E9-A83A-431C-8366-1261A6CCBB95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322932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3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A137A-5F97-43B3-8593-31558DE8F7E9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81155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7CF6B-6B98-47BA-AB79-24048B7529C2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711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F6EEE-5A25-4E92-BFCC-FE5B34C33B08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918410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F6EEE-5A25-4E92-BFCC-FE5B34C33B08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73897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149F83-60CA-4103-ABD6-80C353ECBDF4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90228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05404-961E-4B1C-BFBE-4BBEEB2E206C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976611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32364D-C776-43E1-83DD-384087EC5E21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8565932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A9A70-607A-4C03-A8FF-000E2904EA32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448979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8422C-1549-4699-ACE1-397FB51C4D72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58553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926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89785" y="1600201"/>
            <a:ext cx="53926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59F0B3-DB16-443D-BC2A-3DCF1917CC38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8688694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693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693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0E5F94-D03D-4C2E-A7B5-FD663CF1C544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24426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82ACE1-0D01-4050-93A9-2081F4BF702E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4342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7E16-6606-41A2-B05A-41A101FA9A11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5629687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DE702-5096-4842-A9A4-BEF66F63E6A4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34740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7385" y="273051"/>
            <a:ext cx="681501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D166B-F8B2-43F4-B62E-76886011A3A9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18383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C2336-B0F1-422F-820A-613EFEC929D4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953779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B3862-5314-4347-8112-D8408449B835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670503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42031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5F64A-BFE6-4357-AD0F-86EEF1DEF814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17496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65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H-piiri, jäsen- ja koulutustoimikunta / Niilo Hirvonen</a:t>
            </a:r>
          </a:p>
        </p:txBody>
      </p:sp>
      <p:sp>
        <p:nvSpPr>
          <p:cNvPr id="3" name="Päiväykse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E961A9-53F6-4FDD-B22A-AADA2C3551DD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28.6.2025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142A4-611E-4796-84B9-4F70B1C7429F}" type="slidenum">
              <a:rPr kumimoji="0" lang="fi-FI" altLang="fi-FI" sz="10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altLang="fi-FI" sz="10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48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05423-B607-4B22-8FD6-4D869CDDF073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2603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9FF18-DECC-48F1-BE5C-F1852C6EACCE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21888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B4363-09B3-4834-BEDD-BEFE78E2748F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2666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47D3-1AC8-497E-81D9-91D46951C2F1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188387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EA7A7-CF53-4432-87AE-BB6F61D5C499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36932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96D1D-2E7C-4F6E-A385-41BD5236E6DD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9980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emf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mblem - White" descr="lionlogo_white.eps">
            <a:extLst>
              <a:ext uri="{FF2B5EF4-FFF2-40B4-BE49-F238E27FC236}">
                <a16:creationId xmlns:a16="http://schemas.microsoft.com/office/drawing/2014/main" id="{684A11DB-36BF-4290-AD8A-9AA1303A3E0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939" y="1780283"/>
            <a:ext cx="1751259" cy="1708355"/>
          </a:xfrm>
          <a:prstGeom prst="rect">
            <a:avLst/>
          </a:prstGeom>
        </p:spPr>
      </p:pic>
      <p:sp>
        <p:nvSpPr>
          <p:cNvPr id="8" name="Yellow Bar">
            <a:extLst>
              <a:ext uri="{FF2B5EF4-FFF2-40B4-BE49-F238E27FC236}">
                <a16:creationId xmlns:a16="http://schemas.microsoft.com/office/drawing/2014/main" id="{C2B2E9D6-1C54-49B1-A1CF-453CEC33016E}"/>
              </a:ext>
            </a:extLst>
          </p:cNvPr>
          <p:cNvSpPr/>
          <p:nvPr userDrawn="1"/>
        </p:nvSpPr>
        <p:spPr>
          <a:xfrm>
            <a:off x="5359218" y="3878837"/>
            <a:ext cx="1476375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4A3144AE-5FCC-4C0E-814E-2215A3F5A65A}"/>
              </a:ext>
            </a:extLst>
          </p:cNvPr>
          <p:cNvSpPr/>
          <p:nvPr userDrawn="1"/>
        </p:nvSpPr>
        <p:spPr>
          <a:xfrm>
            <a:off x="4840576" y="4153051"/>
            <a:ext cx="2510850" cy="769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4399" b="1" dirty="0">
                <a:solidFill>
                  <a:schemeClr val="bg1"/>
                </a:solidFill>
                <a:latin typeface="Ariel"/>
                <a:ea typeface="Helvetica Neue" charset="0"/>
                <a:cs typeface="Helvetica Neue" charset="0"/>
              </a:rPr>
              <a:t>Kiitos</a:t>
            </a:r>
            <a:endParaRPr lang="fi-FI" sz="4399" dirty="0"/>
          </a:p>
        </p:txBody>
      </p:sp>
    </p:spTree>
    <p:extLst>
      <p:ext uri="{BB962C8B-B14F-4D97-AF65-F5344CB8AC3E}">
        <p14:creationId xmlns:p14="http://schemas.microsoft.com/office/powerpoint/2010/main" val="405127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/>
  <p:txStyles>
    <p:titleStyle>
      <a:lvl1pPr algn="l" defTabSz="91438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6" indent="-228596" algn="l" defTabSz="9143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0" indent="-228596" algn="l" defTabSz="9143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4" indent="-228596" algn="l" defTabSz="9143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77" indent="-228596" algn="l" defTabSz="9143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70" indent="-228596" algn="l" defTabSz="9143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64" indent="-228596" algn="l" defTabSz="9143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57" indent="-228596" algn="l" defTabSz="9143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50" indent="-228596" algn="l" defTabSz="9143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44" indent="-228596" algn="l" defTabSz="9143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4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6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0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4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7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60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54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47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i-FI" alt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96D1D-2E7C-4F6E-A385-41BD5236E6DD}" type="slidenum">
              <a:rPr lang="fi-FI" altLang="fi-FI" smtClean="0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883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/>
        </p:nvSpPr>
        <p:spPr>
          <a:xfrm>
            <a:off x="5862" y="6488113"/>
            <a:ext cx="12192000" cy="112712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0" y="6545264"/>
            <a:ext cx="12178324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7F7F7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2"/>
          </p:nvPr>
        </p:nvSpPr>
        <p:spPr>
          <a:xfrm>
            <a:off x="222738" y="6540501"/>
            <a:ext cx="1103924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7F7F7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333524" y="654526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7F7F7F"/>
                </a:solidFill>
              </a:defRPr>
            </a:lvl1pPr>
          </a:lstStyle>
          <a:p>
            <a:fld id="{F4FB8C0B-B50E-462D-B098-0CEF4CE4E68A}" type="slidenum">
              <a:rPr lang="fi-FI" altLang="fi-FI"/>
              <a:pPr/>
              <a:t>‹#›</a:t>
            </a:fld>
            <a:endParaRPr lang="fi-FI" altLang="fi-FI"/>
          </a:p>
        </p:txBody>
      </p:sp>
      <p:pic>
        <p:nvPicPr>
          <p:cNvPr id="1030" name="Kuva 16" descr="pp_yliö_perustyyli_200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28"/>
          <a:stretch>
            <a:fillRect/>
          </a:stretch>
        </p:blipFill>
        <p:spPr bwMode="auto">
          <a:xfrm>
            <a:off x="0" y="1"/>
            <a:ext cx="12166601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Otsikon paikkamerkki 1"/>
          <p:cNvSpPr>
            <a:spLocks noGrp="1"/>
          </p:cNvSpPr>
          <p:nvPr>
            <p:ph type="title"/>
          </p:nvPr>
        </p:nvSpPr>
        <p:spPr bwMode="auto">
          <a:xfrm>
            <a:off x="609600" y="922339"/>
            <a:ext cx="109728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perustyylejä osoitt.</a:t>
            </a:r>
          </a:p>
        </p:txBody>
      </p:sp>
      <p:sp>
        <p:nvSpPr>
          <p:cNvPr id="1032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609600" y="2036763"/>
            <a:ext cx="10972800" cy="42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osoittamalla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fld id="{CA6F7A31-3B35-4CF3-9031-B0D756F68C17}" type="datetime1">
              <a:rPr lang="fi-FI" altLang="fi-FI" smtClean="0"/>
              <a:pPr lvl="4"/>
              <a:t>​</a:t>
            </a:fld>
            <a:endParaRPr lang="fi-FI" altLang="fi-FI"/>
          </a:p>
          <a:p>
            <a:pPr lvl="4"/>
            <a:endParaRPr lang="fi-FI" altLang="fi-FI"/>
          </a:p>
        </p:txBody>
      </p:sp>
      <p:sp>
        <p:nvSpPr>
          <p:cNvPr id="1033" name="Tekstiruutu 14"/>
          <p:cNvSpPr txBox="1">
            <a:spLocks noChangeArrowheads="1"/>
          </p:cNvSpPr>
          <p:nvPr/>
        </p:nvSpPr>
        <p:spPr bwMode="auto">
          <a:xfrm>
            <a:off x="1139094" y="241301"/>
            <a:ext cx="6137030" cy="568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9pPr>
          </a:lstStyle>
          <a:p>
            <a:pPr marL="0" lvl="3" eaLnBrk="1" hangingPunct="1">
              <a:defRPr/>
            </a:pPr>
            <a:r>
              <a:rPr lang="fi-FI" altLang="fi-FI" sz="1900">
                <a:solidFill>
                  <a:schemeClr val="bg1"/>
                </a:solidFill>
              </a:rPr>
              <a:t>Lions Clubs International</a:t>
            </a:r>
          </a:p>
          <a:p>
            <a:pPr marL="0" lvl="3" eaLnBrk="1" hangingPunct="1">
              <a:defRPr/>
            </a:pPr>
            <a:r>
              <a:rPr lang="fi-FI" altLang="fi-FI" sz="1200">
                <a:solidFill>
                  <a:srgbClr val="EBC318"/>
                </a:solidFill>
              </a:rPr>
              <a:t>MD 107 Finland</a:t>
            </a:r>
          </a:p>
        </p:txBody>
      </p:sp>
      <p:graphicFrame>
        <p:nvGraphicFramePr>
          <p:cNvPr id="10" name="Object 2" hidden="1">
            <a:extLst>
              <a:ext uri="{FF2B5EF4-FFF2-40B4-BE49-F238E27FC236}">
                <a16:creationId xmlns:a16="http://schemas.microsoft.com/office/drawing/2014/main" id="{C58C36CC-CF3D-4788-9743-491E9FC02C0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270" imgH="270" progId="TCLayout.ActiveDocument.1">
                  <p:embed/>
                </p:oleObj>
              </mc:Choice>
              <mc:Fallback>
                <p:oleObj name="think-cell Slide" r:id="rId15" imgW="270" imgH="270" progId="TCLayout.ActiveDocument.1">
                  <p:embed/>
                  <p:pic>
                    <p:nvPicPr>
                      <p:cNvPr id="10" name="Object 2" hidden="1">
                        <a:extLst>
                          <a:ext uri="{FF2B5EF4-FFF2-40B4-BE49-F238E27FC236}">
                            <a16:creationId xmlns:a16="http://schemas.microsoft.com/office/drawing/2014/main" id="{C58C36CC-CF3D-4788-9743-491E9FC02C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898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Geneva" pitchFamily="48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Geneva" pitchFamily="48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Geneva" pitchFamily="48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EBC318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Geneva" pitchFamily="48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Geneva" pitchFamily="48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Geneva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tsikon paikkamerkki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2051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i-FI"/>
              <a:t>H-piiri sihteerivalmennus 2024-2025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35562958-FA43-4EF9-9C18-3F886F390AFD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80108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304800"/>
            <a:ext cx="113792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en-US"/>
              <a:t>Muokkaa ots. perustyyl. napsautt.</a:t>
            </a:r>
            <a:endParaRPr lang="en-US" altLang="en-US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1444768"/>
            <a:ext cx="11379200" cy="487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801"/>
            <a:ext cx="558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 defTabSz="914400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33373B">
                    <a:lumMod val="60000"/>
                    <a:lumOff val="40000"/>
                  </a:srgbClr>
                </a:solidFill>
              </a:rPr>
              <a:pPr algn="r" defTabSz="914400">
                <a:spcBef>
                  <a:spcPct val="50000"/>
                </a:spcBef>
                <a:defRPr/>
              </a:pPr>
              <a:t>‹#›</a:t>
            </a:fld>
            <a:endParaRPr lang="fi-FI" sz="1000" dirty="0">
              <a:solidFill>
                <a:srgbClr val="33373B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7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746125" indent="-227013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4588" indent="-230188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598613" indent="-227013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88" indent="-23018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60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2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4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568">
          <p15:clr>
            <a:srgbClr val="F26B43"/>
          </p15:clr>
        </p15:guide>
        <p15:guide id="2" pos="192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 userDrawn="1"/>
        </p:nvSpPr>
        <p:spPr>
          <a:xfrm>
            <a:off x="5862" y="6488113"/>
            <a:ext cx="12192000" cy="112712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0" y="6545264"/>
            <a:ext cx="12178324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7F7F7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fi-FI"/>
              <a:t>H-piiri, jäsen- ja koulutustoimikunta / Niilo Hirvonen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2"/>
          </p:nvPr>
        </p:nvSpPr>
        <p:spPr>
          <a:xfrm>
            <a:off x="222738" y="6540501"/>
            <a:ext cx="1103924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7F7F7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ADB5A04-8F4F-47E4-8C4A-2D22D26D2C0E}" type="datetime1">
              <a:rPr lang="fi-FI" smtClean="0"/>
              <a:t>28.6.2025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333524" y="6545264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7F7F7F"/>
                </a:solidFill>
              </a:defRPr>
            </a:lvl1pPr>
          </a:lstStyle>
          <a:p>
            <a:fld id="{F4FB8C0B-B50E-462D-B098-0CEF4CE4E68A}" type="slidenum">
              <a:rPr lang="fi-FI" altLang="fi-FI"/>
              <a:pPr/>
              <a:t>‹#›</a:t>
            </a:fld>
            <a:endParaRPr lang="fi-FI" altLang="fi-FI"/>
          </a:p>
        </p:txBody>
      </p:sp>
      <p:pic>
        <p:nvPicPr>
          <p:cNvPr id="1030" name="Kuva 16" descr="pp_yliö_perustyyli_200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28"/>
          <a:stretch>
            <a:fillRect/>
          </a:stretch>
        </p:blipFill>
        <p:spPr bwMode="auto">
          <a:xfrm>
            <a:off x="0" y="1"/>
            <a:ext cx="12166601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Otsikon paikkamerkki 1"/>
          <p:cNvSpPr>
            <a:spLocks noGrp="1"/>
          </p:cNvSpPr>
          <p:nvPr>
            <p:ph type="title"/>
          </p:nvPr>
        </p:nvSpPr>
        <p:spPr bwMode="auto">
          <a:xfrm>
            <a:off x="609600" y="922339"/>
            <a:ext cx="109728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perustyylejä osoitt.</a:t>
            </a:r>
          </a:p>
        </p:txBody>
      </p:sp>
      <p:sp>
        <p:nvSpPr>
          <p:cNvPr id="1032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609600" y="2036763"/>
            <a:ext cx="10972800" cy="42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osoittamalla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  <a:fld id="{CA6F7A31-3B35-4CF3-9031-B0D756F68C17}" type="datetime1">
              <a:rPr lang="fi-FI" altLang="fi-FI" smtClean="0"/>
              <a:pPr lvl="4"/>
              <a:t>​</a:t>
            </a:fld>
            <a:endParaRPr lang="fi-FI" altLang="fi-FI"/>
          </a:p>
          <a:p>
            <a:pPr lvl="4"/>
            <a:endParaRPr lang="fi-FI" altLang="fi-FI"/>
          </a:p>
        </p:txBody>
      </p:sp>
      <p:sp>
        <p:nvSpPr>
          <p:cNvPr id="1033" name="Tekstiruutu 14"/>
          <p:cNvSpPr txBox="1">
            <a:spLocks noChangeArrowheads="1"/>
          </p:cNvSpPr>
          <p:nvPr userDrawn="1"/>
        </p:nvSpPr>
        <p:spPr bwMode="auto">
          <a:xfrm>
            <a:off x="1139094" y="241301"/>
            <a:ext cx="6137030" cy="5683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Geneva" pitchFamily="48" charset="-128"/>
              </a:defRPr>
            </a:lvl9pPr>
          </a:lstStyle>
          <a:p>
            <a:pPr marL="0" lvl="3" eaLnBrk="1" hangingPunct="1">
              <a:defRPr/>
            </a:pPr>
            <a:r>
              <a:rPr lang="fi-FI" altLang="fi-FI" sz="1900">
                <a:solidFill>
                  <a:schemeClr val="bg1"/>
                </a:solidFill>
              </a:rPr>
              <a:t>Lions Clubs International</a:t>
            </a:r>
          </a:p>
          <a:p>
            <a:pPr marL="0" lvl="3" eaLnBrk="1" hangingPunct="1">
              <a:defRPr/>
            </a:pPr>
            <a:r>
              <a:rPr lang="fi-FI" altLang="fi-FI" sz="1200">
                <a:solidFill>
                  <a:srgbClr val="EBC318"/>
                </a:solidFill>
              </a:rPr>
              <a:t>MD 107 Finland</a:t>
            </a:r>
          </a:p>
        </p:txBody>
      </p:sp>
    </p:spTree>
    <p:extLst>
      <p:ext uri="{BB962C8B-B14F-4D97-AF65-F5344CB8AC3E}">
        <p14:creationId xmlns:p14="http://schemas.microsoft.com/office/powerpoint/2010/main" val="98317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Geneva" pitchFamily="48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Geneva" pitchFamily="4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Geneva" pitchFamily="48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Geneva" pitchFamily="48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EBC318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Geneva" pitchFamily="48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Geneva" pitchFamily="48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Geneva" pitchFamily="48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ccount.lionsclubs.org/account/login?returnUrl=%2Fconnect%2Fauthorize%2Fcallback%3Fclient_id%3Dlci-home-app%26redirect_uri%3Dhttps%253A%252F%252Fmyapps.lionsclubs.org%252Fauth-callback%26response_type%3Did_token%2520token%26scope%3Dopenid%2520profile%2520lci-userapi%2520lci-mobileapi%2520lci-reporting%26state%3D9a1f4dffd09046068a3fab8019a90a4a%26nonce%3D6c965616604b45b68a744d27e48c2a5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nedrive.live.com/?authkey=%21AGdhxfSnwwEJgxM&amp;cid=F6706A216170D2D6&amp;id=F6706A216170D2D6%214239&amp;parId=F6706A216170D2D6%214217&amp;o=OneU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lions.fi/koulutus-1/klubi-ja-piiri/alasivu/klubisihteeri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h.fi/fi/yhdistysrekisteri/sahkoinenasiointi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.fi/rekisteri/" TargetMode="External"/><Relationship Id="rId2" Type="http://schemas.openxmlformats.org/officeDocument/2006/relationships/hyperlink" Target="https://lions107h.blogspot.com/p/kotimainen-jasenrekisteri.html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1drv.ms/b/s!AtbScGEhanD2p0UNSxEvcxUKGYyl?e=XRhZZe" TargetMode="External"/><Relationship Id="rId2" Type="http://schemas.openxmlformats.org/officeDocument/2006/relationships/hyperlink" Target="https://1drv.ms/b/s!AtbScGEhanD2p0OzUz4oMcJ1oUrA?e=OsvF9b" TargetMode="Externa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ions107h.blogspot.com/p/kotimainen-jasenrekisteri.html" TargetMode="External"/><Relationship Id="rId2" Type="http://schemas.openxmlformats.org/officeDocument/2006/relationships/hyperlink" Target="https://www.finlex.fi/fi/laki/ajantasa/2018/20181050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1drv.ms/b/s!AtbScGEhanD2oVkbbY3fShRzwcRU?e=l7X6Lm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ankkalinna.hanhet@lions.fi" TargetMode="External"/><Relationship Id="rId2" Type="http://schemas.openxmlformats.org/officeDocument/2006/relationships/hyperlink" Target="https://www.lionsverkkokauppa.fi/" TargetMode="Externa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ww.lions.fi/rekisteri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4.emf"/><Relationship Id="rId10" Type="http://schemas.openxmlformats.org/officeDocument/2006/relationships/image" Target="../media/image13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7"/>
          <a:stretch>
            <a:fillRect/>
          </a:stretch>
        </p:blipFill>
        <p:spPr bwMode="auto">
          <a:xfrm>
            <a:off x="-1955" y="-790632"/>
            <a:ext cx="12193955" cy="358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0" y="3160410"/>
            <a:ext cx="12192000" cy="228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Geneva"/>
                <a:cs typeface="Geneva"/>
              </a:defRPr>
            </a:lvl9pPr>
          </a:lstStyle>
          <a:p>
            <a:pPr algn="ctr" eaLnBrk="1" hangingPunct="1">
              <a:buSzPct val="100000"/>
            </a:pPr>
            <a:r>
              <a:rPr lang="fi-FI" altLang="fi-FI" sz="4800" b="1" dirty="0">
                <a:solidFill>
                  <a:srgbClr val="153F82"/>
                </a:solidFill>
              </a:rPr>
              <a:t>Klubisihteerin/hallintovirkailijan valmennus </a:t>
            </a:r>
            <a:r>
              <a:rPr lang="fi-FI" altLang="fi-FI" sz="4800" b="1" dirty="0">
                <a:solidFill>
                  <a:srgbClr val="153F82"/>
                </a:solidFill>
                <a:latin typeface="Arial"/>
              </a:rPr>
              <a:t>2025-2026</a:t>
            </a:r>
            <a:endParaRPr lang="fi-FI" altLang="fi-FI" sz="4800" b="1" dirty="0">
              <a:solidFill>
                <a:srgbClr val="153F82"/>
              </a:solidFill>
            </a:endParaRP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0" y="7509931"/>
            <a:ext cx="12190046" cy="138700"/>
          </a:xfrm>
          <a:prstGeom prst="rect">
            <a:avLst/>
          </a:prstGeom>
          <a:solidFill>
            <a:srgbClr val="EBC3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i-FI" altLang="fi-FI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1601897" y="6720704"/>
            <a:ext cx="8533033" cy="92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fi-FI" altLang="fi-FI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3465428-F0BE-4CEA-A675-E4DCC1033A69}" type="slidenum">
              <a:rPr lang="fi-FI" altLang="fi-FI"/>
              <a:pPr/>
              <a:t>1</a:t>
            </a:fld>
            <a:endParaRPr lang="fi-FI" alt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01E2C9B7-D93F-BD7C-07B6-F95399CEAC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846" y="5816637"/>
            <a:ext cx="3726342" cy="740221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758DACE-8624-8A26-6CEB-634A4FC92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C2FE6E-DE7E-406F-A983-56B483208E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448" y="764704"/>
            <a:ext cx="9144489" cy="711818"/>
          </a:xfrm>
        </p:spPr>
        <p:txBody>
          <a:bodyPr>
            <a:normAutofit/>
          </a:bodyPr>
          <a:lstStyle/>
          <a:p>
            <a:r>
              <a:rPr lang="fi-FI" dirty="0"/>
              <a:t>Sihteerin avaintehtävät 1/2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8FEB496-5743-451E-85A9-1DBF1FAA0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360" y="1476522"/>
            <a:ext cx="11737304" cy="5256584"/>
          </a:xfrm>
        </p:spPr>
        <p:txBody>
          <a:bodyPr/>
          <a:lstStyle/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Toimii presidentin oikeana kätenä kokouksissa</a:t>
            </a:r>
            <a:endParaRPr lang="fi-FI" dirty="0"/>
          </a:p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  <a:ea typeface="Geneva"/>
              </a:rPr>
              <a:t>Jäsenrekisterin ylläpito (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Lion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 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Portal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)</a:t>
            </a:r>
            <a:endParaRPr lang="fi-FI" sz="2800" dirty="0">
              <a:solidFill>
                <a:schemeClr val="tx1"/>
              </a:solidFill>
              <a:ea typeface="Geneva"/>
              <a:cs typeface="Arial"/>
            </a:endParaRPr>
          </a:p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Jäsentilanteen raportointi kuukausittain 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(Lion 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Portal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)</a:t>
            </a:r>
            <a:endParaRPr lang="fi-FI" sz="2800" dirty="0">
              <a:solidFill>
                <a:schemeClr val="tx1"/>
              </a:solidFill>
              <a:ea typeface="Geneva"/>
              <a:cs typeface="Arial"/>
            </a:endParaRPr>
          </a:p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Muutosilmoitus yhdistysrekisteriin nimenkirjoittajien muutoksesta PRH</a:t>
            </a:r>
            <a:endParaRPr lang="fi-FI" sz="2800" dirty="0">
              <a:solidFill>
                <a:schemeClr val="tx1"/>
              </a:solidFill>
              <a:cs typeface="Arial"/>
            </a:endParaRPr>
          </a:p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  <a:ea typeface="Geneva"/>
              </a:rPr>
              <a:t>Huolehtii klubin aktiviteettien kirjaamisesta </a:t>
            </a:r>
            <a:r>
              <a:rPr lang="fi-FI" sz="2800" dirty="0">
                <a:solidFill>
                  <a:schemeClr val="tx1"/>
                </a:solidFill>
                <a:ea typeface="Genev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Lion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 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Portal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)</a:t>
            </a:r>
            <a:endParaRPr lang="fi-FI" sz="2800" dirty="0">
              <a:solidFill>
                <a:schemeClr val="tx1"/>
              </a:solidFill>
              <a:ea typeface="Geneva"/>
              <a:cs typeface="Arial"/>
            </a:endParaRPr>
          </a:p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Uusien virkailijoiden kirjaaminen 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Lion 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Portaliin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 </a:t>
            </a:r>
            <a:r>
              <a:rPr lang="fi-FI" sz="2800" dirty="0">
                <a:solidFill>
                  <a:schemeClr val="tx1"/>
                </a:solidFill>
              </a:rPr>
              <a:t>vaalikokouksen jälkeen</a:t>
            </a:r>
            <a:endParaRPr lang="fi-FI" sz="2800" dirty="0">
              <a:solidFill>
                <a:schemeClr val="tx1"/>
              </a:solidFill>
              <a:cs typeface="Arial"/>
            </a:endParaRPr>
          </a:p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Klubin hallituksen ja kuukausitapaamisten kutsujen laatiminen ja lähettäminen</a:t>
            </a:r>
            <a:endParaRPr lang="fi-FI" sz="2800" dirty="0">
              <a:solidFill>
                <a:schemeClr val="tx1"/>
              </a:solidFill>
              <a:cs typeface="Arial"/>
            </a:endParaRPr>
          </a:p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Klubin hallituksen, vuosi- ja vaalikokouksen pöytäkirjojen sekä kuukausitapaamisten muistioiden teko ja lähettäminen</a:t>
            </a:r>
            <a:endParaRPr lang="fi-FI" sz="2800" dirty="0">
              <a:solidFill>
                <a:schemeClr val="tx1"/>
              </a:solidFill>
              <a:cs typeface="Arial"/>
            </a:endParaRPr>
          </a:p>
          <a:p>
            <a:pPr marL="421640" indent="-421640" algn="l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i-FI" sz="2800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1935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E3C9BD-551B-AC01-A6A3-EF33A8615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20688"/>
            <a:ext cx="9736760" cy="877887"/>
          </a:xfrm>
        </p:spPr>
        <p:txBody>
          <a:bodyPr/>
          <a:lstStyle/>
          <a:p>
            <a:r>
              <a:rPr lang="fi-FI" dirty="0"/>
              <a:t>Sihteerin avaintehtävät 2/2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96BDDF-B6D7-1C3E-32B4-89ED35164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412776"/>
            <a:ext cx="10972800" cy="5040560"/>
          </a:xfrm>
        </p:spPr>
        <p:txBody>
          <a:bodyPr/>
          <a:lstStyle/>
          <a:p>
            <a:r>
              <a:rPr lang="fi-FI" sz="2800" dirty="0">
                <a:ea typeface="Geneva"/>
              </a:rPr>
              <a:t>Klubin postista ja kirjeenvaihdosta huolehtiminen sekä tiedottaminen jäsenille ja yleisölle</a:t>
            </a:r>
          </a:p>
          <a:p>
            <a:r>
              <a:rPr lang="fi-FI" sz="2800" b="1" dirty="0">
                <a:ea typeface="Geneva"/>
              </a:rPr>
              <a:t>Lohkon kokouksiin </a:t>
            </a:r>
            <a:r>
              <a:rPr lang="fi-FI" sz="2800" dirty="0">
                <a:ea typeface="Geneva"/>
              </a:rPr>
              <a:t>osallistuminen</a:t>
            </a:r>
            <a:endParaRPr lang="fi-FI" sz="2800" dirty="0">
              <a:ea typeface="Geneva"/>
              <a:cs typeface="Arial"/>
            </a:endParaRPr>
          </a:p>
          <a:p>
            <a:r>
              <a:rPr lang="fi-FI" sz="2800" dirty="0">
                <a:ea typeface="Geneva"/>
              </a:rPr>
              <a:t>Piirin järjestämään </a:t>
            </a:r>
            <a:r>
              <a:rPr lang="fi-FI" sz="2800" b="1" dirty="0">
                <a:ea typeface="Geneva"/>
              </a:rPr>
              <a:t>sihteerikoulutukseen</a:t>
            </a:r>
            <a:r>
              <a:rPr lang="fi-FI" sz="2800" dirty="0">
                <a:ea typeface="Geneva"/>
              </a:rPr>
              <a:t> osallistuminen</a:t>
            </a:r>
            <a:endParaRPr lang="fi-FI" sz="2800" dirty="0">
              <a:ea typeface="Geneva"/>
              <a:cs typeface="Arial"/>
            </a:endParaRPr>
          </a:p>
          <a:p>
            <a:r>
              <a:rPr lang="fi-FI" sz="2800" dirty="0">
                <a:hlinkClick r:id="rId3"/>
              </a:rPr>
              <a:t>Palkintojen tilaaminen palkittaville henkilöille</a:t>
            </a:r>
            <a:endParaRPr lang="fi-FI" sz="2800" dirty="0"/>
          </a:p>
          <a:p>
            <a:r>
              <a:rPr lang="fi-FI" sz="2800" dirty="0"/>
              <a:t>Uuden jäsenen materiaalin tilaaminen piirikuvernööriltä</a:t>
            </a:r>
          </a:p>
          <a:p>
            <a:r>
              <a:rPr lang="fi-FI" sz="2800" dirty="0"/>
              <a:t>Huolehtii klubin arkistosta</a:t>
            </a:r>
          </a:p>
          <a:p>
            <a:r>
              <a:rPr lang="fi-FI" sz="2800" dirty="0"/>
              <a:t>Muut presidentin ja hallituksen pyynnöstä tapahtuvat tehtävät</a:t>
            </a:r>
          </a:p>
          <a:p>
            <a:r>
              <a:rPr lang="fi-FI" sz="2800" dirty="0">
                <a:hlinkClick r:id="rId4"/>
              </a:rPr>
              <a:t>Lisätietoa sihteerin tehtävistä tästä linkistä</a:t>
            </a:r>
            <a:endParaRPr lang="fi-FI" sz="28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4FED5E3-00C6-3B3D-09BA-C599C8A61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27FE34C-A0A5-D699-F3D6-27740B8F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53E9B-07CE-4270-890C-4BAC83D276A1}" type="slidenum">
              <a:rPr lang="fi-FI" altLang="fi-FI" smtClean="0"/>
              <a:pPr/>
              <a:t>11</a:t>
            </a:fld>
            <a:endParaRPr lang="fi-FI" alt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4C07B55-5842-D484-09BD-AF8036AB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3098224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652679-ED5C-4F9B-AE7E-66D99B238D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5440" y="764704"/>
            <a:ext cx="9144489" cy="1154873"/>
          </a:xfrm>
        </p:spPr>
        <p:txBody>
          <a:bodyPr/>
          <a:lstStyle/>
          <a:p>
            <a:r>
              <a:rPr lang="fi-FI" dirty="0"/>
              <a:t>Viranomaisasiat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9FEBB1C-47B7-486D-A14A-1DE578CB2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392" y="2011224"/>
            <a:ext cx="11089232" cy="3578016"/>
          </a:xfrm>
        </p:spPr>
        <p:txBody>
          <a:bodyPr/>
          <a:lstStyle/>
          <a:p>
            <a:pPr marL="324000" indent="-324000" algn="l">
              <a:spcBef>
                <a:spcPts val="600"/>
              </a:spcBef>
            </a:pPr>
            <a:r>
              <a:rPr lang="fi-FI" dirty="0">
                <a:solidFill>
                  <a:schemeClr val="tx1"/>
                </a:solidFill>
              </a:rPr>
              <a:t>•	Muutosilmoitus yhdistysrekisteriin kauden alussa 	yhdessä presidentin kanssa. Muutosilmoitus tehdään presidentin </a:t>
            </a:r>
            <a:r>
              <a:rPr lang="fi-FI" dirty="0" err="1">
                <a:solidFill>
                  <a:schemeClr val="tx1"/>
                </a:solidFill>
              </a:rPr>
              <a:t>hetu</a:t>
            </a:r>
            <a:r>
              <a:rPr lang="fi-FI" dirty="0">
                <a:solidFill>
                  <a:schemeClr val="tx1"/>
                </a:solidFill>
              </a:rPr>
              <a:t>-tunnuksilla </a:t>
            </a:r>
            <a:r>
              <a:rPr lang="fi-FI" dirty="0" err="1">
                <a:solidFill>
                  <a:schemeClr val="tx1"/>
                </a:solidFill>
              </a:rPr>
              <a:t>PRH:lle</a:t>
            </a:r>
            <a:r>
              <a:rPr lang="fi-FI" dirty="0">
                <a:solidFill>
                  <a:schemeClr val="tx1"/>
                </a:solidFill>
              </a:rPr>
              <a:t> </a:t>
            </a:r>
            <a:r>
              <a:rPr lang="fi-FI" dirty="0">
                <a:solidFill>
                  <a:schemeClr val="tx1"/>
                </a:solidFill>
                <a:hlinkClick r:id="rId3"/>
              </a:rPr>
              <a:t>https://www.prh.fi/fi/yhdistysrekisteri/sahkoinenasiointi.html</a:t>
            </a:r>
            <a:r>
              <a:rPr lang="fi-FI" dirty="0">
                <a:solidFill>
                  <a:schemeClr val="tx1"/>
                </a:solidFill>
              </a:rPr>
              <a:t> </a:t>
            </a:r>
          </a:p>
          <a:p>
            <a:pPr marL="324000" indent="-324000" algn="l">
              <a:spcBef>
                <a:spcPts val="600"/>
              </a:spcBef>
            </a:pPr>
            <a:r>
              <a:rPr lang="fi-FI" dirty="0">
                <a:solidFill>
                  <a:schemeClr val="tx1"/>
                </a:solidFill>
              </a:rPr>
              <a:t> Tarpeen vaatiessa muitakin viranomaisilmoituksia saattaa olla </a:t>
            </a:r>
          </a:p>
          <a:p>
            <a:pPr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/>
                </a:solidFill>
              </a:rPr>
              <a:t>	Tarvittavat pöytäkirjanotteet mm. pankkeja varten </a:t>
            </a:r>
          </a:p>
        </p:txBody>
      </p:sp>
    </p:spTree>
    <p:extLst>
      <p:ext uri="{BB962C8B-B14F-4D97-AF65-F5344CB8AC3E}">
        <p14:creationId xmlns:p14="http://schemas.microsoft.com/office/powerpoint/2010/main" val="2988491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12432" y="692696"/>
            <a:ext cx="10967135" cy="619666"/>
          </a:xfrm>
        </p:spPr>
        <p:txBody>
          <a:bodyPr>
            <a:noAutofit/>
          </a:bodyPr>
          <a:lstStyle/>
          <a:p>
            <a:r>
              <a:rPr lang="fi-FI" dirty="0">
                <a:ea typeface="Geneva"/>
              </a:rPr>
              <a:t>Jäsenrekisteriasiat </a:t>
            </a:r>
            <a:r>
              <a:rPr lang="fi-FI" b="1" err="1">
                <a:ea typeface="Geneva"/>
              </a:rPr>
              <a:t>Lion</a:t>
            </a:r>
            <a:r>
              <a:rPr lang="fi-FI" b="1" dirty="0">
                <a:ea typeface="Geneva"/>
              </a:rPr>
              <a:t> </a:t>
            </a:r>
            <a:r>
              <a:rPr lang="fi-FI" b="1" err="1">
                <a:ea typeface="Geneva"/>
              </a:rPr>
              <a:t>Portal</a:t>
            </a:r>
            <a:endParaRPr lang="fi-FI" b="1" err="1">
              <a:cs typeface="Arial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24275" y="1336525"/>
            <a:ext cx="11746521" cy="5184576"/>
          </a:xfrm>
        </p:spPr>
        <p:txBody>
          <a:bodyPr>
            <a:noAutofit/>
          </a:bodyPr>
          <a:lstStyle/>
          <a:p>
            <a:pPr marL="351155" indent="-351155">
              <a:spcBef>
                <a:spcPts val="600"/>
              </a:spcBef>
            </a:pPr>
            <a:r>
              <a:rPr lang="fi-FI" sz="2400" dirty="0" err="1">
                <a:ea typeface="Geneva"/>
              </a:rPr>
              <a:t>Lion</a:t>
            </a:r>
            <a:r>
              <a:rPr lang="fi-FI" sz="2400" dirty="0">
                <a:ea typeface="Geneva"/>
              </a:rPr>
              <a:t> </a:t>
            </a:r>
            <a:r>
              <a:rPr lang="fi-FI" sz="2400" dirty="0" err="1">
                <a:ea typeface="Geneva"/>
              </a:rPr>
              <a:t>Portalin</a:t>
            </a:r>
            <a:r>
              <a:rPr lang="fi-FI" sz="2400" dirty="0">
                <a:ea typeface="Geneva"/>
              </a:rPr>
              <a:t> tietojen tarkistus ja päivitys, (jäsentiedot, virkailijatiedot, klubin kokoontumisaika ja –paikka, www-sivut) </a:t>
            </a:r>
            <a:endParaRPr lang="fi-FI"/>
          </a:p>
          <a:p>
            <a:pPr marL="351155" indent="-351155">
              <a:spcBef>
                <a:spcPts val="600"/>
              </a:spcBef>
            </a:pPr>
            <a:r>
              <a:rPr lang="fi-FI" sz="2400" dirty="0">
                <a:ea typeface="Geneva"/>
              </a:rPr>
              <a:t>Kuukausittainen jäsenrekisterin päivitys kansainväliseen jäsenrekisteriin (</a:t>
            </a:r>
            <a:r>
              <a:rPr lang="fi-FI" sz="2400" dirty="0" err="1">
                <a:ea typeface="Geneva"/>
              </a:rPr>
              <a:t>Lion</a:t>
            </a:r>
            <a:r>
              <a:rPr lang="fi-FI" sz="2400" dirty="0">
                <a:ea typeface="Geneva"/>
              </a:rPr>
              <a:t> </a:t>
            </a:r>
            <a:r>
              <a:rPr lang="fi-FI" sz="2400" dirty="0" err="1">
                <a:ea typeface="Geneva"/>
              </a:rPr>
              <a:t>Portal</a:t>
            </a:r>
            <a:r>
              <a:rPr lang="fi-FI" sz="2400" dirty="0">
                <a:ea typeface="Geneva"/>
              </a:rPr>
              <a:t>) </a:t>
            </a:r>
            <a:endParaRPr lang="fi-FI" sz="2400" dirty="0">
              <a:cs typeface="Arial"/>
            </a:endParaRPr>
          </a:p>
          <a:p>
            <a:pPr marL="751205" lvl="1" indent="-35115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400">
                <a:ea typeface="Geneva"/>
              </a:rPr>
              <a:t>Jäsenrekisterin ylläpito: uudet/eroavat jäsenet, jäsenten yhteystietojen päivitys</a:t>
            </a:r>
            <a:endParaRPr lang="fi-FI" sz="2400">
              <a:ea typeface="Geneva"/>
              <a:cs typeface="Arial"/>
            </a:endParaRPr>
          </a:p>
          <a:p>
            <a:pPr marL="751205" lvl="1" indent="-35115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ea typeface="Geneva"/>
              </a:rPr>
              <a:t>Uusien </a:t>
            </a:r>
            <a:r>
              <a:rPr lang="fi-FI" sz="2400" b="1" dirty="0">
                <a:ea typeface="Geneva"/>
              </a:rPr>
              <a:t>virkailijoiden tiedot rekisteröitävä heti</a:t>
            </a:r>
            <a:r>
              <a:rPr lang="fi-FI" sz="2400" dirty="0">
                <a:ea typeface="Geneva"/>
              </a:rPr>
              <a:t> vaalikokouksen jälkeen, viimeistään 15.5., </a:t>
            </a:r>
            <a:r>
              <a:rPr lang="fi-FI" sz="2400" b="1" u="sng" dirty="0">
                <a:ea typeface="Geneva"/>
              </a:rPr>
              <a:t>HUOM! </a:t>
            </a:r>
            <a:r>
              <a:rPr lang="fi-FI" sz="2400" u="sng" dirty="0">
                <a:ea typeface="Geneva"/>
              </a:rPr>
              <a:t>myös tehtävässään jatkavien osalta!</a:t>
            </a:r>
            <a:endParaRPr lang="fi-FI" sz="2400" u="sng" dirty="0">
              <a:ea typeface="Geneva"/>
              <a:cs typeface="Arial"/>
            </a:endParaRPr>
          </a:p>
          <a:p>
            <a:pPr marL="1151255" lvl="2" indent="-351155">
              <a:spcBef>
                <a:spcPts val="600"/>
              </a:spcBef>
            </a:pPr>
            <a:r>
              <a:rPr lang="fi-FI" sz="2400" dirty="0">
                <a:ea typeface="Geneva"/>
              </a:rPr>
              <a:t>ainakin presidentti, 1. ja 2. varapresidentti, sihteeri, rahastonhoitaja palvelujohtaja, klubin markkinointiviestinnän johtaja (tiedotussihteeri), LCIF-koordinaattori, klubin hallintovirkailija ja jäsenjohtaja</a:t>
            </a:r>
            <a:endParaRPr lang="fi-FI" sz="2400" dirty="0">
              <a:ea typeface="Geneva"/>
              <a:cs typeface="Arial"/>
            </a:endParaRPr>
          </a:p>
          <a:p>
            <a:pPr marL="751205" lvl="1" indent="-35115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7030A0"/>
                </a:solidFill>
                <a:ea typeface="Geneva"/>
              </a:rPr>
              <a:t>Myös kansalliset/paikalliset virat voi ilmoittaa </a:t>
            </a:r>
            <a:r>
              <a:rPr lang="fi-FI" sz="2000" dirty="0" err="1">
                <a:solidFill>
                  <a:srgbClr val="7030A0"/>
                </a:solidFill>
                <a:ea typeface="Geneva"/>
              </a:rPr>
              <a:t>Lion</a:t>
            </a:r>
            <a:r>
              <a:rPr lang="fi-FI" sz="2000" dirty="0">
                <a:solidFill>
                  <a:srgbClr val="7030A0"/>
                </a:solidFill>
                <a:ea typeface="Geneva"/>
              </a:rPr>
              <a:t> </a:t>
            </a:r>
            <a:r>
              <a:rPr lang="fi-FI" sz="2000" dirty="0" err="1">
                <a:solidFill>
                  <a:srgbClr val="7030A0"/>
                </a:solidFill>
                <a:ea typeface="Geneva"/>
              </a:rPr>
              <a:t>Portalissa</a:t>
            </a:r>
            <a:r>
              <a:rPr lang="fi-FI" sz="2000" dirty="0">
                <a:solidFill>
                  <a:srgbClr val="7030A0"/>
                </a:solidFill>
                <a:ea typeface="Geneva"/>
              </a:rPr>
              <a:t> vetovalikosta </a:t>
            </a:r>
            <a:br>
              <a:rPr lang="fi-FI" sz="2000" dirty="0">
                <a:solidFill>
                  <a:srgbClr val="7030A0"/>
                </a:solidFill>
                <a:ea typeface="Geneva"/>
              </a:rPr>
            </a:br>
            <a:r>
              <a:rPr lang="fi-FI" sz="2000" dirty="0">
                <a:solidFill>
                  <a:srgbClr val="7030A0"/>
                </a:solidFill>
                <a:ea typeface="Geneva"/>
              </a:rPr>
              <a:t>”</a:t>
            </a:r>
            <a:r>
              <a:rPr lang="fi-FI" sz="2000" b="1" dirty="0">
                <a:solidFill>
                  <a:srgbClr val="7030A0"/>
                </a:solidFill>
                <a:ea typeface="Geneva"/>
              </a:rPr>
              <a:t>Paikalliset nimikkeet</a:t>
            </a:r>
            <a:r>
              <a:rPr lang="fi-FI" sz="2000" dirty="0">
                <a:solidFill>
                  <a:srgbClr val="7030A0"/>
                </a:solidFill>
                <a:ea typeface="Geneva"/>
              </a:rPr>
              <a:t>”</a:t>
            </a:r>
            <a:endParaRPr lang="fi-FI" sz="2800" dirty="0">
              <a:ea typeface="Geneva"/>
              <a:cs typeface="Arial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53E9B-07CE-4270-890C-4BAC83D276A1}" type="slidenum">
              <a:rPr lang="fi-FI" altLang="fi-FI" smtClean="0"/>
              <a:pPr/>
              <a:t>13</a:t>
            </a:fld>
            <a:endParaRPr lang="fi-FI" alt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82B8BDC-6D77-4331-6626-FEE4F7D70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3185209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AAA2AB-551F-4985-8C90-B3B8AD270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756" y="590520"/>
            <a:ext cx="9144489" cy="889040"/>
          </a:xfrm>
        </p:spPr>
        <p:txBody>
          <a:bodyPr/>
          <a:lstStyle/>
          <a:p>
            <a:r>
              <a:rPr lang="fi-FI" dirty="0"/>
              <a:t>Kotimainen jäsenrekisteri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AF80129-C20B-4A7A-8608-BA156A752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392" y="1479560"/>
            <a:ext cx="11233248" cy="4787920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300"/>
              </a:spcBef>
            </a:pPr>
            <a:r>
              <a:rPr lang="fi-FI" sz="2800" dirty="0">
                <a:solidFill>
                  <a:schemeClr val="tx1"/>
                </a:solidFill>
              </a:rPr>
              <a:t>Kotimaiseen jäsenrekisteriin tallennetaan</a:t>
            </a:r>
          </a:p>
          <a:p>
            <a:pPr marL="359410" indent="-359410" algn="l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1"/>
                </a:solidFill>
              </a:rPr>
              <a:t>Erikoisjäsenyydet (MJF, Ritari, Ainaisjäsen)</a:t>
            </a:r>
            <a:endParaRPr lang="fi-FI" sz="2400" dirty="0">
              <a:solidFill>
                <a:schemeClr val="tx1"/>
              </a:solidFill>
              <a:cs typeface="Arial"/>
            </a:endParaRPr>
          </a:p>
          <a:p>
            <a:pPr marL="359410" indent="-359410" algn="l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1"/>
                </a:solidFill>
              </a:rPr>
              <a:t>Palkitsemiset</a:t>
            </a:r>
            <a:endParaRPr lang="fi-FI" sz="2400" dirty="0">
              <a:solidFill>
                <a:schemeClr val="tx1"/>
              </a:solidFill>
              <a:cs typeface="Arial"/>
            </a:endParaRPr>
          </a:p>
          <a:p>
            <a:pPr marL="359410" indent="-359410" algn="l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1"/>
                </a:solidFill>
                <a:ea typeface="Geneva"/>
              </a:rPr>
              <a:t>Muut virkailijat kuin </a:t>
            </a:r>
            <a:r>
              <a:rPr lang="fi-FI" sz="2400" dirty="0" err="1">
                <a:solidFill>
                  <a:schemeClr val="tx1"/>
                </a:solidFill>
                <a:ea typeface="Geneva"/>
              </a:rPr>
              <a:t>Lion</a:t>
            </a:r>
            <a:r>
              <a:rPr lang="fi-FI" sz="2400" dirty="0">
                <a:solidFill>
                  <a:schemeClr val="tx1"/>
                </a:solidFill>
                <a:ea typeface="Geneva"/>
              </a:rPr>
              <a:t> </a:t>
            </a:r>
            <a:r>
              <a:rPr lang="fi-FI" sz="2400" dirty="0" err="1">
                <a:solidFill>
                  <a:schemeClr val="tx1"/>
                </a:solidFill>
                <a:ea typeface="Geneva"/>
              </a:rPr>
              <a:t>Portalissa</a:t>
            </a:r>
            <a:r>
              <a:rPr lang="fi-FI" sz="2400" dirty="0">
                <a:solidFill>
                  <a:schemeClr val="tx1"/>
                </a:solidFill>
                <a:ea typeface="Geneva"/>
              </a:rPr>
              <a:t> ilmoitetut</a:t>
            </a:r>
            <a:endParaRPr lang="fi-FI" sz="2400" dirty="0">
              <a:solidFill>
                <a:schemeClr val="tx1"/>
              </a:solidFill>
              <a:ea typeface="Geneva"/>
              <a:cs typeface="Arial"/>
            </a:endParaRPr>
          </a:p>
          <a:p>
            <a:pPr marL="816610" lvl="1" indent="-359410" algn="l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rgbClr val="7030A0"/>
                </a:solidFill>
                <a:ea typeface="Geneva"/>
              </a:rPr>
              <a:t>Myös kansalliset/paikalliset virat voi ilmoittaa </a:t>
            </a:r>
            <a:r>
              <a:rPr lang="fi-FI" sz="2400" dirty="0" err="1">
                <a:solidFill>
                  <a:srgbClr val="7030A0"/>
                </a:solidFill>
                <a:ea typeface="Geneva"/>
              </a:rPr>
              <a:t>Lion</a:t>
            </a:r>
            <a:r>
              <a:rPr lang="fi-FI" sz="2400" dirty="0">
                <a:solidFill>
                  <a:srgbClr val="7030A0"/>
                </a:solidFill>
                <a:ea typeface="Geneva"/>
              </a:rPr>
              <a:t> </a:t>
            </a:r>
            <a:r>
              <a:rPr lang="fi-FI" sz="2400" dirty="0" err="1">
                <a:solidFill>
                  <a:srgbClr val="7030A0"/>
                </a:solidFill>
                <a:ea typeface="Geneva"/>
              </a:rPr>
              <a:t>Portalissa</a:t>
            </a:r>
            <a:r>
              <a:rPr lang="fi-FI" sz="2400" dirty="0">
                <a:solidFill>
                  <a:srgbClr val="7030A0"/>
                </a:solidFill>
                <a:ea typeface="Geneva"/>
              </a:rPr>
              <a:t>: vetovalikosta ”</a:t>
            </a:r>
            <a:r>
              <a:rPr lang="fi-FI" sz="2400" b="1" dirty="0">
                <a:solidFill>
                  <a:srgbClr val="7030A0"/>
                </a:solidFill>
                <a:ea typeface="Geneva"/>
              </a:rPr>
              <a:t>Paikalliset nimikkeet</a:t>
            </a:r>
            <a:r>
              <a:rPr lang="fi-FI" sz="2400" dirty="0">
                <a:solidFill>
                  <a:srgbClr val="7030A0"/>
                </a:solidFill>
                <a:ea typeface="Geneva"/>
              </a:rPr>
              <a:t>”</a:t>
            </a:r>
            <a:endParaRPr lang="fi-FI" sz="2400" b="1" dirty="0">
              <a:solidFill>
                <a:schemeClr val="tx1"/>
              </a:solidFill>
              <a:ea typeface="Geneva"/>
              <a:cs typeface="Arial"/>
            </a:endParaRPr>
          </a:p>
          <a:p>
            <a:pPr marL="359410" indent="-359410" algn="l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1"/>
                </a:solidFill>
              </a:rPr>
              <a:t>Tiedot kokouspaikasta</a:t>
            </a:r>
            <a:endParaRPr lang="fi-FI" sz="2400" dirty="0">
              <a:solidFill>
                <a:schemeClr val="tx1"/>
              </a:solidFill>
              <a:cs typeface="Arial"/>
            </a:endParaRPr>
          </a:p>
          <a:p>
            <a:pPr marL="359410" indent="-359410" algn="l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1"/>
                </a:solidFill>
              </a:rPr>
              <a:t>Ystävyysklubit</a:t>
            </a:r>
            <a:endParaRPr lang="fi-FI" sz="2400" dirty="0">
              <a:solidFill>
                <a:schemeClr val="tx1"/>
              </a:solidFill>
              <a:cs typeface="Arial"/>
            </a:endParaRPr>
          </a:p>
          <a:p>
            <a:pPr algn="l">
              <a:lnSpc>
                <a:spcPct val="120000"/>
              </a:lnSpc>
              <a:spcBef>
                <a:spcPts val="300"/>
              </a:spcBef>
            </a:pPr>
            <a:endParaRPr lang="fi-FI" sz="2400" dirty="0">
              <a:solidFill>
                <a:schemeClr val="tx1"/>
              </a:solidFill>
            </a:endParaRPr>
          </a:p>
          <a:p>
            <a:pPr algn="l">
              <a:spcBef>
                <a:spcPts val="300"/>
              </a:spcBef>
            </a:pPr>
            <a:r>
              <a:rPr lang="fi-FI" sz="2400" b="1" dirty="0">
                <a:solidFill>
                  <a:schemeClr val="tx1"/>
                </a:solidFill>
              </a:rPr>
              <a:t>H-piirin nettisivuilla on ohjeet  </a:t>
            </a:r>
            <a:r>
              <a:rPr lang="fi-FI" sz="2400" b="1" dirty="0">
                <a:solidFill>
                  <a:schemeClr val="tx1"/>
                </a:solidFill>
                <a:sym typeface="Wingdings" panose="05000000000000000000" pitchFamily="2" charset="2"/>
              </a:rPr>
              <a:t> Valikko </a:t>
            </a:r>
            <a:r>
              <a:rPr lang="fi-FI" sz="2400" b="1" dirty="0">
                <a:solidFill>
                  <a:srgbClr val="FFDE2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i-FI" sz="2400" b="1" dirty="0">
                <a:solidFill>
                  <a:schemeClr val="tx2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+KOTIMAINEN JÄSENREKISTERI</a:t>
            </a:r>
            <a:r>
              <a:rPr lang="fi-FI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l">
              <a:spcBef>
                <a:spcPts val="300"/>
              </a:spcBef>
            </a:pPr>
            <a:r>
              <a:rPr lang="fi-FI" sz="2400" dirty="0">
                <a:solidFill>
                  <a:schemeClr val="tx1"/>
                </a:solidFill>
              </a:rPr>
              <a:t>Suora linkki: </a:t>
            </a:r>
            <a:r>
              <a:rPr lang="fi-FI" sz="2400" dirty="0">
                <a:solidFill>
                  <a:schemeClr val="tx1"/>
                </a:solidFill>
                <a:hlinkClick r:id="rId3"/>
              </a:rPr>
              <a:t>https://www.lions.fi/rekisteri/</a:t>
            </a:r>
            <a:r>
              <a:rPr lang="fi-FI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i-FI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08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9E7239D-2687-8201-18BE-A749308EAAB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BC7072-D812-41A2-A065-3ACB395007EE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itchFamily="34" charset="0"/>
                <a:ea typeface="Geneva" pitchFamily="48" charset="-128"/>
                <a:cs typeface="+mn-cs"/>
              </a:rPr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28.6.2025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itchFamily="34" charset="0"/>
              <a:ea typeface="Geneva" pitchFamily="48" charset="-128"/>
              <a:cs typeface="+mn-cs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3BA6E8D-1805-329F-AEB7-79262BFA1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E83F67-BE17-4890-AB57-2E37ED90ED1C}" type="slidenum">
              <a:rPr kumimoji="0" lang="fi-FI" alt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Geneva" pitchFamily="48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i-FI" altLang="fi-FI" sz="10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anose="020B0604020202020204" pitchFamily="34" charset="0"/>
              <a:ea typeface="Geneva" pitchFamily="48" charset="-128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1F0A5E6-0A06-D883-5F10-640F5519A2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4077" y="557212"/>
            <a:ext cx="6072188" cy="2111375"/>
          </a:xfrm>
        </p:spPr>
        <p:txBody>
          <a:bodyPr>
            <a:noAutofit/>
          </a:bodyPr>
          <a:lstStyle/>
          <a:p>
            <a:pPr algn="l"/>
            <a:r>
              <a:rPr lang="fi-FI" sz="3600" b="1" dirty="0"/>
              <a:t>Linkit Kotimaisen jäsenrekisterin ohjeisiin</a:t>
            </a:r>
            <a:br>
              <a:rPr lang="fi-FI" sz="3600" b="1" dirty="0"/>
            </a:br>
            <a:r>
              <a:rPr lang="fi-FI" sz="3600" b="1" dirty="0"/>
              <a:t>H-piirin nettisivuilla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A00C03-E23F-72CF-08C4-0BE1EBDEC65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04077" y="2649538"/>
            <a:ext cx="5949098" cy="365125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fi-FI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GDPR-jäsentietojen päivityslomake </a:t>
            </a:r>
            <a:endParaRPr lang="fi-FI" b="1" dirty="0">
              <a:solidFill>
                <a:schemeClr val="accent1"/>
              </a:solidFill>
              <a:effectLst/>
            </a:endParaRP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fi-FI" b="1" dirty="0">
                <a:solidFill>
                  <a:schemeClr val="accent1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Ansiomerkit ja erikoisjäsenyydet </a:t>
            </a:r>
            <a:endParaRPr lang="fi-FI" b="1" dirty="0">
              <a:solidFill>
                <a:schemeClr val="accent1"/>
              </a:solidFill>
              <a:effectLst/>
            </a:endParaRPr>
          </a:p>
          <a:p>
            <a:pPr marL="457200" lvl="1" indent="0">
              <a:lnSpc>
                <a:spcPct val="150000"/>
              </a:lnSpc>
              <a:spcBef>
                <a:spcPts val="1200"/>
              </a:spcBef>
              <a:buNone/>
            </a:pPr>
            <a:endParaRPr lang="fi-FI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fi-FI" dirty="0">
              <a:solidFill>
                <a:schemeClr val="accent1"/>
              </a:solidFill>
            </a:endParaRP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69AE6372-984F-CB29-5C9E-8A529AF744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H-piiri, jäsen- ja koulutustoimikunta / Niilo Hirvonen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BE49BCF1-117E-56EC-EB92-308C2C932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-5033"/>
            <a:ext cx="4354662" cy="6576202"/>
          </a:xfrm>
          <a:prstGeom prst="rect">
            <a:avLst/>
          </a:prstGeom>
        </p:spPr>
      </p:pic>
      <p:sp>
        <p:nvSpPr>
          <p:cNvPr id="8" name="Nuoli oikealle 7">
            <a:extLst>
              <a:ext uri="{FF2B5EF4-FFF2-40B4-BE49-F238E27FC236}">
                <a16:creationId xmlns:a16="http://schemas.microsoft.com/office/drawing/2014/main" id="{F42A9DAC-841F-A336-5217-E368617082E2}"/>
              </a:ext>
            </a:extLst>
          </p:cNvPr>
          <p:cNvSpPr/>
          <p:nvPr/>
        </p:nvSpPr>
        <p:spPr>
          <a:xfrm rot="3353445">
            <a:off x="3860356" y="3971619"/>
            <a:ext cx="4667862" cy="469773"/>
          </a:xfrm>
          <a:prstGeom prst="rightArrow">
            <a:avLst>
              <a:gd name="adj1" fmla="val 20318"/>
              <a:gd name="adj2" fmla="val 5000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005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08C63F-81A0-4364-BFE3-9DA854FEE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506" y="590520"/>
            <a:ext cx="10800687" cy="1251191"/>
          </a:xfrm>
        </p:spPr>
        <p:txBody>
          <a:bodyPr/>
          <a:lstStyle/>
          <a:p>
            <a:r>
              <a:rPr lang="fi-FI" dirty="0">
                <a:ea typeface="Geneva"/>
              </a:rPr>
              <a:t>Aktiviteettien kirjaaminen </a:t>
            </a:r>
            <a:br>
              <a:rPr lang="fi-FI" dirty="0">
                <a:ea typeface="Geneva"/>
              </a:rPr>
            </a:br>
            <a:r>
              <a:rPr lang="fi-FI" b="1" dirty="0" err="1">
                <a:ea typeface="Geneva"/>
              </a:rPr>
              <a:t>Lion</a:t>
            </a:r>
            <a:r>
              <a:rPr lang="fi-FI" b="1" dirty="0">
                <a:ea typeface="Geneva"/>
              </a:rPr>
              <a:t> </a:t>
            </a:r>
            <a:r>
              <a:rPr lang="fi-FI" b="1" dirty="0" err="1">
                <a:ea typeface="Geneva"/>
              </a:rPr>
              <a:t>Portal</a:t>
            </a:r>
            <a:r>
              <a:rPr lang="fi-FI" b="1" dirty="0">
                <a:ea typeface="Geneva"/>
              </a:rPr>
              <a:t> &gt; Klubipalvelutoiminta</a:t>
            </a:r>
            <a:endParaRPr lang="fi-FI" b="1" dirty="0" err="1">
              <a:cs typeface="Arial"/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3214007-9626-44B5-9C48-C71C14230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2653" y="1844825"/>
            <a:ext cx="11778502" cy="4442291"/>
          </a:xfrm>
        </p:spPr>
        <p:txBody>
          <a:bodyPr/>
          <a:lstStyle/>
          <a:p>
            <a:pPr marL="359410" indent="-359410" algn="l">
              <a:spcBef>
                <a:spcPts val="600"/>
              </a:spcBef>
            </a:pPr>
            <a:r>
              <a:rPr lang="fi-FI" sz="2800" dirty="0">
                <a:solidFill>
                  <a:schemeClr val="tx1"/>
                </a:solidFill>
                <a:ea typeface="Geneva"/>
              </a:rPr>
              <a:t>Aktiviteettien kirjaaminen reaaliaikaisesti </a:t>
            </a:r>
            <a:endParaRPr lang="fi-FI" sz="2800" dirty="0">
              <a:solidFill>
                <a:schemeClr val="tx1"/>
              </a:solidFill>
              <a:ea typeface="Geneva"/>
              <a:cs typeface="Arial"/>
            </a:endParaRPr>
          </a:p>
          <a:p>
            <a:pPr marL="359410" indent="-35941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b="1" dirty="0">
                <a:solidFill>
                  <a:schemeClr val="tx1"/>
                </a:solidFill>
              </a:rPr>
              <a:t>Sihteerin</a:t>
            </a:r>
            <a:r>
              <a:rPr lang="fi-FI" sz="2800" dirty="0">
                <a:solidFill>
                  <a:schemeClr val="tx1"/>
                </a:solidFill>
              </a:rPr>
              <a:t> ja </a:t>
            </a:r>
            <a:r>
              <a:rPr lang="fi-FI" sz="2800" b="1" dirty="0">
                <a:solidFill>
                  <a:schemeClr val="tx1"/>
                </a:solidFill>
              </a:rPr>
              <a:t>presidentin</a:t>
            </a:r>
            <a:r>
              <a:rPr lang="fi-FI" sz="2800" dirty="0">
                <a:solidFill>
                  <a:schemeClr val="tx1"/>
                </a:solidFill>
              </a:rPr>
              <a:t> lisäksi myös </a:t>
            </a:r>
            <a:r>
              <a:rPr lang="fi-FI" sz="2800" b="1" dirty="0">
                <a:solidFill>
                  <a:schemeClr val="tx1"/>
                </a:solidFill>
              </a:rPr>
              <a:t>palvelujohtaja</a:t>
            </a:r>
            <a:r>
              <a:rPr lang="fi-FI" sz="2800" dirty="0">
                <a:solidFill>
                  <a:schemeClr val="tx1"/>
                </a:solidFill>
              </a:rPr>
              <a:t> ja </a:t>
            </a:r>
            <a:r>
              <a:rPr lang="fi-FI" sz="2800" b="1" dirty="0">
                <a:solidFill>
                  <a:schemeClr val="tx1"/>
                </a:solidFill>
              </a:rPr>
              <a:t>hallintovirkailija</a:t>
            </a:r>
            <a:r>
              <a:rPr lang="fi-FI" sz="2800" dirty="0">
                <a:solidFill>
                  <a:schemeClr val="tx1"/>
                </a:solidFill>
              </a:rPr>
              <a:t> voivat kirjata aktiviteetteja</a:t>
            </a:r>
            <a:endParaRPr lang="fi-FI" sz="2800" dirty="0">
              <a:solidFill>
                <a:schemeClr val="tx1"/>
              </a:solidFill>
              <a:cs typeface="Arial"/>
            </a:endParaRPr>
          </a:p>
          <a:p>
            <a:pPr marL="816610" lvl="1" indent="-35941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400" dirty="0">
                <a:solidFill>
                  <a:schemeClr val="tx1"/>
                </a:solidFill>
              </a:rPr>
              <a:t>Epäselvyyksien välttämiseksi sopikaa kuka hoitaa</a:t>
            </a:r>
            <a:endParaRPr lang="fi-FI" sz="2400" dirty="0">
              <a:solidFill>
                <a:schemeClr val="tx1"/>
              </a:solidFill>
              <a:cs typeface="Arial"/>
            </a:endParaRPr>
          </a:p>
          <a:p>
            <a:pPr marL="359410" indent="-35941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  <a:ea typeface="Geneva"/>
              </a:rPr>
              <a:t>Varmista, että kautesi aktiviteetit/klubipalvelutoiminta on kirjattuja  oman kautesi loppuun 30.6. mennessä! </a:t>
            </a:r>
            <a:r>
              <a:rPr lang="fi-FI" sz="2800" b="1" dirty="0">
                <a:solidFill>
                  <a:schemeClr val="tx1"/>
                </a:solidFill>
                <a:ea typeface="Geneva"/>
              </a:rPr>
              <a:t>Myös kokoukset – KAIKKI TOIMINTA!</a:t>
            </a:r>
            <a:endParaRPr lang="fi-FI" sz="2800" b="1" dirty="0">
              <a:solidFill>
                <a:schemeClr val="tx1"/>
              </a:solidFill>
              <a:cs typeface="Arial"/>
            </a:endParaRPr>
          </a:p>
          <a:p>
            <a:pPr marL="359410" indent="-35941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Tämän jälkeen päättynyt kausi suljetaan, uusi alkaa 1.7. </a:t>
            </a:r>
            <a:endParaRPr lang="fi-FI" sz="2800" dirty="0">
              <a:solidFill>
                <a:schemeClr val="tx1"/>
              </a:solidFill>
              <a:cs typeface="Arial"/>
            </a:endParaRPr>
          </a:p>
          <a:p>
            <a:pPr marL="816610" lvl="1" indent="-359410" algn="l">
              <a:spcBef>
                <a:spcPts val="600"/>
              </a:spcBef>
              <a:buFont typeface="Courier New" panose="020B0604020202020204" pitchFamily="34" charset="0"/>
              <a:buChar char="o"/>
            </a:pPr>
            <a:r>
              <a:rPr lang="fi-FI" sz="2400" dirty="0">
                <a:solidFill>
                  <a:schemeClr val="tx1"/>
                </a:solidFill>
                <a:ea typeface="Geneva"/>
                <a:cs typeface="Arial"/>
              </a:rPr>
              <a:t>Edelliselle kaudelle ei voi lisätä aktiviteetteja/klubipalvelutoimintaa</a:t>
            </a:r>
            <a:endParaRPr lang="fi-FI" sz="2400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4698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5ED4CD-BAB2-4F1D-8379-1B8C7E141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411" y="548680"/>
            <a:ext cx="10515869" cy="665417"/>
          </a:xfrm>
        </p:spPr>
        <p:txBody>
          <a:bodyPr/>
          <a:lstStyle/>
          <a:p>
            <a:r>
              <a:rPr lang="fi-FI" dirty="0"/>
              <a:t>Sihteerin tehtävät kokouksissa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E4C0461-029E-49F5-B3B3-7DB728840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0939" y="1412776"/>
            <a:ext cx="5693134" cy="5009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2707" b="1" dirty="0"/>
              <a:t>Ennen kokousta</a:t>
            </a:r>
          </a:p>
          <a:p>
            <a:r>
              <a:rPr lang="fi-FI" sz="2707" dirty="0"/>
              <a:t>Laadi esityslista virallista kokousta varten yhdessä presidentin kanssa ja toimita se jäsenille kokouskutsun mukana </a:t>
            </a:r>
          </a:p>
          <a:p>
            <a:r>
              <a:rPr lang="fi-FI" sz="2707" dirty="0"/>
              <a:t>Laadi edellisen kokouksen pöytä-kirja ja laita se jäsenten saataville </a:t>
            </a:r>
          </a:p>
          <a:p>
            <a:r>
              <a:rPr lang="fi-FI" sz="2707" dirty="0"/>
              <a:t>Ota mukaasi kaikkiin hallituksen ja klubin kokouksiin. </a:t>
            </a:r>
          </a:p>
          <a:p>
            <a:pPr lvl="1"/>
            <a:r>
              <a:rPr lang="fi-FI" sz="2307" dirty="0"/>
              <a:t>klubin säännöt, strategia </a:t>
            </a:r>
            <a:r>
              <a:rPr lang="fi-FI" sz="2307" dirty="0" err="1"/>
              <a:t>jne</a:t>
            </a:r>
            <a:endParaRPr lang="fi-FI" sz="2307" dirty="0"/>
          </a:p>
          <a:p>
            <a:pPr lvl="1"/>
            <a:r>
              <a:rPr lang="fi-FI" sz="2307" dirty="0"/>
              <a:t>toimintakauden kokoonpanot </a:t>
            </a:r>
            <a:br>
              <a:rPr lang="fi-FI" sz="2307" dirty="0"/>
            </a:br>
            <a:r>
              <a:rPr lang="fi-FI" sz="2307" dirty="0"/>
              <a:t>ja pöytäkirjat</a:t>
            </a:r>
          </a:p>
          <a:p>
            <a:pPr lvl="1"/>
            <a:r>
              <a:rPr lang="fi-FI" sz="2307" dirty="0"/>
              <a:t>klubille saapunut posti</a:t>
            </a:r>
          </a:p>
          <a:p>
            <a:pPr lvl="1"/>
            <a:r>
              <a:rPr lang="fi-FI" sz="2307" dirty="0"/>
              <a:t>Lions-Info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9AAAE3C-0A66-4A43-B52C-588631DE61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0789" y="1412776"/>
            <a:ext cx="5182724" cy="50165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2707" b="1" dirty="0"/>
              <a:t>Kokouksen aikana</a:t>
            </a:r>
          </a:p>
          <a:p>
            <a:r>
              <a:rPr lang="fi-FI" sz="2707" dirty="0"/>
              <a:t>Kirjaa läsnäolijat ja vieraat</a:t>
            </a:r>
          </a:p>
          <a:p>
            <a:r>
              <a:rPr lang="fi-FI" sz="2707" dirty="0"/>
              <a:t>Pidä pöytäkirjaa kokouksesta</a:t>
            </a:r>
          </a:p>
          <a:p>
            <a:r>
              <a:rPr lang="fi-FI" sz="2707" dirty="0"/>
              <a:t>Kirjaa aktiviteetit, osallistujat, tunnit, avustukset, klubivierailut jne.</a:t>
            </a:r>
          </a:p>
          <a:p>
            <a:r>
              <a:rPr lang="fi-FI" sz="2707" dirty="0"/>
              <a:t>Avusta presidenttiä kokouksen kulussa</a:t>
            </a:r>
          </a:p>
          <a:p>
            <a:r>
              <a:rPr lang="fi-FI" sz="2707" dirty="0"/>
              <a:t>Huolehdi, että hyväksytty edellisen kokouksen pöytäkirja allekirjoitetaan</a:t>
            </a:r>
          </a:p>
          <a:p>
            <a:r>
              <a:rPr lang="fi-FI" sz="2707" dirty="0"/>
              <a:t>Klubi-illasta riittää muistio vapaamuotoisemmin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0A2D837-2FB6-4D53-A203-386345FF875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83F34F78-6766-4C3E-B9DD-3F74AD4A8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DE7E-BAF4-47EB-B7E5-2E6D1CEE8C8C}" type="slidenum">
              <a:rPr lang="fi-FI" altLang="fi-FI" smtClean="0"/>
              <a:pPr/>
              <a:t>17</a:t>
            </a:fld>
            <a:endParaRPr lang="fi-FI" altLang="fi-FI"/>
          </a:p>
        </p:txBody>
      </p:sp>
      <p:pic>
        <p:nvPicPr>
          <p:cNvPr id="3" name="Kuva 2" descr="Kuva, joka sisältää kohteen teksti, juliste, Fontti, logo&#10;&#10;Kuvaus luotu automaattisesti">
            <a:extLst>
              <a:ext uri="{FF2B5EF4-FFF2-40B4-BE49-F238E27FC236}">
                <a16:creationId xmlns:a16="http://schemas.microsoft.com/office/drawing/2014/main" id="{A52E40FB-B41E-D892-107D-D26B194B3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40000">
            <a:off x="4500088" y="4388716"/>
            <a:ext cx="1613649" cy="2176631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9169A80-59FE-2C67-45C3-4BC1E77C32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4096998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296AC6-CAD9-48EC-9F5D-6FD8082DC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365" y="692696"/>
            <a:ext cx="9144489" cy="711818"/>
          </a:xfrm>
        </p:spPr>
        <p:txBody>
          <a:bodyPr>
            <a:normAutofit/>
          </a:bodyPr>
          <a:lstStyle/>
          <a:p>
            <a:r>
              <a:rPr lang="fi-FI" dirty="0"/>
              <a:t>Erilaisia kokouspöytäkirjoja</a:t>
            </a:r>
          </a:p>
        </p:txBody>
      </p:sp>
      <p:sp>
        <p:nvSpPr>
          <p:cNvPr id="5" name="Alaotsikko 2">
            <a:extLst>
              <a:ext uri="{FF2B5EF4-FFF2-40B4-BE49-F238E27FC236}">
                <a16:creationId xmlns:a16="http://schemas.microsoft.com/office/drawing/2014/main" id="{2B95054F-7E72-4547-A32C-0E1843EFB6A2}"/>
              </a:ext>
            </a:extLst>
          </p:cNvPr>
          <p:cNvSpPr txBox="1">
            <a:spLocks/>
          </p:cNvSpPr>
          <p:nvPr/>
        </p:nvSpPr>
        <p:spPr bwMode="auto">
          <a:xfrm>
            <a:off x="191344" y="1268760"/>
            <a:ext cx="11326532" cy="519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10751" tIns="57591" rIns="110751" bIns="57591" numCol="1" anchor="t" anchorCtr="0" compatLnSpc="1">
            <a:prstTxWarp prst="textNoShape">
              <a:avLst/>
            </a:prstTxWarp>
          </a:bodyPr>
          <a:lstStyle>
            <a:lvl1pPr marL="0" indent="0" algn="ctr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49263" rtl="0" eaLnBrk="0" fontAlgn="base" hangingPunct="0">
              <a:spcBef>
                <a:spcPts val="3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49263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49263" rtl="0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16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b="1" dirty="0"/>
              <a:t>Päätöspöytäkirja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Suppea, kokouksen päätökset lyhyesti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Jos päätös ei ole yksimielinen, kirjataan myös äänestystapa, ehdotukset ja äänten jakauma</a:t>
            </a:r>
          </a:p>
          <a:p>
            <a:pPr algn="l"/>
            <a:r>
              <a:rPr lang="fi-FI" b="1" dirty="0"/>
              <a:t>Selostuspöytäkirja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Kirjataan päätöksen lisäksi myös pääehdotus, keskustelussa tehdyt ehdotukset perusteluineen, kannatukset ja suoritetut äänestykset</a:t>
            </a:r>
          </a:p>
          <a:p>
            <a:pPr algn="l"/>
            <a:r>
              <a:rPr lang="fi-FI" b="1" dirty="0"/>
              <a:t>Keskustelupöytäkirja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Sanatarkka kuvaus kokouksen kulusta kaikkine puheenvuoroineen</a:t>
            </a:r>
          </a:p>
          <a:p>
            <a:pPr algn="l"/>
            <a:r>
              <a:rPr lang="fi-FI" b="1" dirty="0"/>
              <a:t>Pöytäkirja voi olla myös sekoitus em. lajeista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dirty="0"/>
              <a:t>Pöytäkirjan eri kohdat saattavat vaatia erilaista kirjaamistapaa ja pöytäkirja tulee laatia aina tilanteen mukaan</a:t>
            </a:r>
          </a:p>
        </p:txBody>
      </p:sp>
    </p:spTree>
    <p:extLst>
      <p:ext uri="{BB962C8B-B14F-4D97-AF65-F5344CB8AC3E}">
        <p14:creationId xmlns:p14="http://schemas.microsoft.com/office/powerpoint/2010/main" val="2385596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1CE015-9740-4980-8C20-05482F620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464" y="628379"/>
            <a:ext cx="9144489" cy="800429"/>
          </a:xfrm>
        </p:spPr>
        <p:txBody>
          <a:bodyPr/>
          <a:lstStyle/>
          <a:p>
            <a:r>
              <a:rPr lang="fi-FI" dirty="0"/>
              <a:t>Yleisin pöytäkirjakäytäntö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D732068-C044-4649-9E72-E640997E33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392" y="1340768"/>
            <a:ext cx="11237921" cy="5112568"/>
          </a:xfrm>
        </p:spPr>
        <p:txBody>
          <a:bodyPr>
            <a:normAutofit/>
          </a:bodyPr>
          <a:lstStyle/>
          <a:p>
            <a:pPr algn="l"/>
            <a:r>
              <a:rPr lang="fi-FI" sz="2800" dirty="0">
                <a:solidFill>
                  <a:schemeClr val="tx1"/>
                </a:solidFill>
              </a:rPr>
              <a:t>Yleensä lyhyt </a:t>
            </a:r>
            <a:r>
              <a:rPr lang="fi-FI" sz="2800" b="1" dirty="0">
                <a:solidFill>
                  <a:schemeClr val="tx1"/>
                </a:solidFill>
              </a:rPr>
              <a:t>päätöspöytäkirja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Keskusteluista kirjataan vain oleelliset pääasiat.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Tärkeät dokumentit merkitään liitteeksi.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Kokouksen päätökset ja niiden tarkka sanamuoto kirjataan.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Äänestyksistä kirjataan muistiin äänestystapa ja tulos.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Pöytäkirjoissa ei viittauksia aiempiin pöytäkirjoihin, vaan kaikki päätökset kirjataan niin kuin päätökset olisi tehty nyt ensimmäistä kertaa.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Henkilöiden nimet merkitään täydellisinä (etunimi, sukunimi) </a:t>
            </a:r>
          </a:p>
          <a:p>
            <a:pPr algn="l"/>
            <a:r>
              <a:rPr lang="fi-FI" sz="2800" b="1" dirty="0">
                <a:solidFill>
                  <a:schemeClr val="tx1"/>
                </a:solidFill>
              </a:rPr>
              <a:t>Pöytäkirja on klubin tärkein historiakirja.</a:t>
            </a:r>
          </a:p>
        </p:txBody>
      </p:sp>
    </p:spTree>
    <p:extLst>
      <p:ext uri="{BB962C8B-B14F-4D97-AF65-F5344CB8AC3E}">
        <p14:creationId xmlns:p14="http://schemas.microsoft.com/office/powerpoint/2010/main" val="416404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Valmennuksen tavoite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Tiedät tehtäväsi tärkeyden ja sen merkityksen klubisi hyvinvoinnille</a:t>
            </a:r>
          </a:p>
          <a:p>
            <a:r>
              <a:rPr lang="fi-FI" sz="2800" dirty="0"/>
              <a:t>Osaat hoitaa tehtäväsi velvoitteet ja tunnet siihen sisältyvän byrokratian</a:t>
            </a:r>
          </a:p>
          <a:p>
            <a:r>
              <a:rPr lang="fi-FI" sz="2800" dirty="0"/>
              <a:t>Sitoudut hoitamaan tehtäväsi klubin hallituksen jäsenenä</a:t>
            </a:r>
          </a:p>
          <a:p>
            <a:r>
              <a:rPr lang="fi-FI" sz="2800" dirty="0"/>
              <a:t>Osaat etsiä lisätietoa tarpeen mukaan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 alt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53E9B-07CE-4270-890C-4BAC83D276A1}" type="slidenum">
              <a:rPr lang="fi-FI" altLang="fi-FI" smtClean="0"/>
              <a:pPr/>
              <a:t>2</a:t>
            </a:fld>
            <a:endParaRPr lang="fi-FI" alt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DEF664-09FC-C831-3CFD-A26311198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426282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4E0D94-B6C0-44CA-9C9C-E37686A48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448" y="764704"/>
            <a:ext cx="9144489" cy="864095"/>
          </a:xfrm>
        </p:spPr>
        <p:txBody>
          <a:bodyPr/>
          <a:lstStyle/>
          <a:p>
            <a:r>
              <a:rPr lang="fi-FI" dirty="0"/>
              <a:t>Pöytäkirjan rakenne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84B5518-D1AB-4794-BF4E-5D4631AB62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1464" y="1556792"/>
            <a:ext cx="10810546" cy="4896545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fi-FI" sz="2461" b="1" u="sng" dirty="0">
                <a:solidFill>
                  <a:schemeClr val="tx1"/>
                </a:solidFill>
              </a:rPr>
              <a:t>Johdanto-osa</a:t>
            </a:r>
          </a:p>
          <a:p>
            <a:pPr algn="l"/>
            <a:r>
              <a:rPr lang="fi-FI" dirty="0">
                <a:solidFill>
                  <a:schemeClr val="tx1"/>
                </a:solidFill>
              </a:rPr>
              <a:t>	</a:t>
            </a:r>
            <a:r>
              <a:rPr lang="fi-FI" sz="2461" dirty="0">
                <a:solidFill>
                  <a:schemeClr val="tx1"/>
                </a:solidFill>
              </a:rPr>
              <a:t>Yhdistyksen nimi</a:t>
            </a:r>
          </a:p>
          <a:p>
            <a:pPr algn="l"/>
            <a:r>
              <a:rPr lang="fi-FI" sz="2461" dirty="0">
                <a:solidFill>
                  <a:schemeClr val="tx1"/>
                </a:solidFill>
              </a:rPr>
              <a:t>	Kokouksen laatu, aika ja paikka</a:t>
            </a:r>
          </a:p>
          <a:p>
            <a:pPr algn="l"/>
            <a:r>
              <a:rPr lang="fi-FI" sz="2461" dirty="0">
                <a:solidFill>
                  <a:schemeClr val="tx1"/>
                </a:solidFill>
              </a:rPr>
              <a:t>	Kokousvirkailijat</a:t>
            </a:r>
          </a:p>
          <a:p>
            <a:pPr algn="l"/>
            <a:r>
              <a:rPr lang="fi-FI" sz="2461" dirty="0">
                <a:solidFill>
                  <a:schemeClr val="tx1"/>
                </a:solidFill>
              </a:rPr>
              <a:t>	Kokouksen laillisuus ja päätösvaltaisuus</a:t>
            </a:r>
          </a:p>
          <a:p>
            <a:pPr algn="l"/>
            <a:r>
              <a:rPr lang="fi-FI" sz="2461" dirty="0">
                <a:solidFill>
                  <a:schemeClr val="tx1"/>
                </a:solidFill>
              </a:rPr>
              <a:t>	Osallistujat (joko tähän tai erillinen liite)</a:t>
            </a:r>
          </a:p>
          <a:p>
            <a:pPr algn="l"/>
            <a:r>
              <a:rPr lang="fi-FI" sz="2461" b="1" u="sng" dirty="0">
                <a:solidFill>
                  <a:schemeClr val="tx1"/>
                </a:solidFill>
              </a:rPr>
              <a:t>Asiaosa</a:t>
            </a:r>
          </a:p>
          <a:p>
            <a:pPr algn="l"/>
            <a:r>
              <a:rPr lang="fi-FI" sz="2461" dirty="0">
                <a:solidFill>
                  <a:schemeClr val="tx1"/>
                </a:solidFill>
              </a:rPr>
              <a:t>	Jokainen asia omana kohtanaan</a:t>
            </a:r>
          </a:p>
          <a:p>
            <a:pPr algn="l"/>
            <a:r>
              <a:rPr lang="fi-FI" sz="2461" dirty="0">
                <a:solidFill>
                  <a:schemeClr val="tx1"/>
                </a:solidFill>
              </a:rPr>
              <a:t>	Muu ohjelma, esitelmät, puheet alustukset</a:t>
            </a:r>
          </a:p>
          <a:p>
            <a:pPr algn="l"/>
            <a:r>
              <a:rPr lang="fi-FI" sz="2461" b="1" u="sng" dirty="0">
                <a:solidFill>
                  <a:schemeClr val="tx1"/>
                </a:solidFill>
              </a:rPr>
              <a:t>Vakuudeksi-osa</a:t>
            </a:r>
          </a:p>
          <a:p>
            <a:pPr algn="l"/>
            <a:r>
              <a:rPr lang="fi-FI" sz="2461" dirty="0">
                <a:solidFill>
                  <a:schemeClr val="tx1"/>
                </a:solidFill>
              </a:rPr>
              <a:t>Pöytäkirjasta tulee virallinen vasta kun siinä on</a:t>
            </a:r>
          </a:p>
          <a:p>
            <a:pPr algn="l"/>
            <a:r>
              <a:rPr lang="fi-FI" dirty="0">
                <a:solidFill>
                  <a:schemeClr val="tx1"/>
                </a:solidFill>
              </a:rPr>
              <a:t>	</a:t>
            </a:r>
            <a:r>
              <a:rPr lang="fi-FI" sz="2461" dirty="0">
                <a:solidFill>
                  <a:schemeClr val="tx1"/>
                </a:solidFill>
              </a:rPr>
              <a:t>Puheenjohtajan ja sihteerin allekirjoitukset</a:t>
            </a:r>
          </a:p>
          <a:p>
            <a:pPr algn="l"/>
            <a:r>
              <a:rPr lang="fi-FI" sz="2450" dirty="0">
                <a:solidFill>
                  <a:schemeClr val="tx1"/>
                </a:solidFill>
                <a:ea typeface="Geneva"/>
              </a:rPr>
              <a:t>	Pöytäkirjantarkastajien allekirjoitukset </a:t>
            </a:r>
            <a:r>
              <a:rPr lang="fi-FI" sz="2450" u="sng" dirty="0">
                <a:solidFill>
                  <a:schemeClr val="tx1"/>
                </a:solidFill>
                <a:ea typeface="Geneva"/>
              </a:rPr>
              <a:t>tai</a:t>
            </a:r>
            <a:r>
              <a:rPr lang="fi-FI" sz="2450" dirty="0">
                <a:solidFill>
                  <a:schemeClr val="tx1"/>
                </a:solidFill>
                <a:ea typeface="Geneva"/>
              </a:rPr>
              <a:t> kun seuraava kokous on sen tarkastanut</a:t>
            </a:r>
            <a:endParaRPr lang="fi-FI" sz="2450" dirty="0">
              <a:solidFill>
                <a:schemeClr val="tx1"/>
              </a:solidFill>
              <a:ea typeface="Genev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7363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4"/>
          <p:cNvSpPr>
            <a:spLocks noGrp="1"/>
          </p:cNvSpPr>
          <p:nvPr>
            <p:ph type="title"/>
          </p:nvPr>
        </p:nvSpPr>
        <p:spPr>
          <a:xfrm>
            <a:off x="609505" y="803087"/>
            <a:ext cx="10967135" cy="599729"/>
          </a:xfrm>
        </p:spPr>
        <p:txBody>
          <a:bodyPr/>
          <a:lstStyle/>
          <a:p>
            <a:pPr algn="l"/>
            <a:r>
              <a:rPr lang="fi-FI" altLang="fi-FI" sz="4922" dirty="0"/>
              <a:t>				</a:t>
            </a:r>
            <a:r>
              <a:rPr lang="fi-FI" altLang="fi-FI" dirty="0"/>
              <a:t>Toimintakertomus 1/3</a:t>
            </a:r>
          </a:p>
        </p:txBody>
      </p:sp>
      <p:sp>
        <p:nvSpPr>
          <p:cNvPr id="19459" name="Content Placeholder 5"/>
          <p:cNvSpPr>
            <a:spLocks noGrp="1"/>
          </p:cNvSpPr>
          <p:nvPr>
            <p:ph idx="1"/>
          </p:nvPr>
        </p:nvSpPr>
        <p:spPr>
          <a:xfrm>
            <a:off x="609505" y="1484784"/>
            <a:ext cx="10967135" cy="489654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fi-FI" altLang="fi-FI" sz="2800" dirty="0"/>
              <a:t>Voidaan laatia esim. seuraavan rakenteen mukaisesti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800" dirty="0"/>
              <a:t>Klubitoiminta</a:t>
            </a:r>
          </a:p>
          <a:p>
            <a:pPr lvl="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461" dirty="0"/>
              <a:t>Klubitoiminnan painopistealue, teemat</a:t>
            </a:r>
          </a:p>
          <a:p>
            <a:pPr lvl="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461" dirty="0"/>
              <a:t>Klubihallitus, toiminnantarkastajat ja varatoiminnantarkastajat, vastuuhenkilöt, toimikunnat sekä lyhyt selvitys niiden toiminnasta</a:t>
            </a:r>
          </a:p>
          <a:p>
            <a:pPr lvl="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461" dirty="0"/>
              <a:t>Hallituksen </a:t>
            </a:r>
            <a:r>
              <a:rPr lang="fi-FI" altLang="fi-FI" sz="2461" dirty="0">
                <a:latin typeface="Arial" panose="020B0604020202020204" pitchFamily="34" charset="0"/>
                <a:cs typeface="Arial" panose="020B0604020202020204" pitchFamily="34" charset="0"/>
              </a:rPr>
              <a:t>kokoukset</a:t>
            </a:r>
            <a:r>
              <a:rPr lang="fi-FI" altLang="fi-FI" sz="2461" dirty="0"/>
              <a:t> ja klubikokoukset</a:t>
            </a:r>
          </a:p>
          <a:p>
            <a:pPr lvl="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461" dirty="0"/>
              <a:t>Klubiesitelmät, piirikuvernööritiimin vierailut, klubitreffit, muiden klubien jäsenten vierailut, klubin jäsenten vierailut muissa klubeissa</a:t>
            </a:r>
          </a:p>
          <a:p>
            <a:pPr lvl="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461" dirty="0"/>
              <a:t>Hallituksen toiminta, mm. talousarvion toteutuminen</a:t>
            </a:r>
          </a:p>
          <a:p>
            <a:pPr lvl="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461" dirty="0"/>
              <a:t>Klubitoiminnan taloutta koskevat olennaiset asiat, mm. jäsenmaksun suuruus sekä selvitys kauden aktiviteetti- ja hallintovarojen kehityksestä.</a:t>
            </a:r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194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B015673-C7FF-4717-B1B3-B39ABF1D1287}" type="slidenum">
              <a:rPr lang="fi-FI" altLang="fi-FI"/>
              <a:pPr/>
              <a:t>21</a:t>
            </a:fld>
            <a:endParaRPr lang="fi-FI" alt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3383B98-0119-D6AB-ECF9-22924C41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4"/>
          <p:cNvSpPr>
            <a:spLocks noGrp="1"/>
          </p:cNvSpPr>
          <p:nvPr>
            <p:ph type="title"/>
          </p:nvPr>
        </p:nvSpPr>
        <p:spPr>
          <a:xfrm>
            <a:off x="551384" y="884064"/>
            <a:ext cx="10967135" cy="572341"/>
          </a:xfrm>
        </p:spPr>
        <p:txBody>
          <a:bodyPr/>
          <a:lstStyle/>
          <a:p>
            <a:pPr algn="l"/>
            <a:r>
              <a:rPr lang="fi-FI" altLang="fi-FI" sz="4922" dirty="0"/>
              <a:t>			</a:t>
            </a:r>
            <a:r>
              <a:rPr lang="fi-FI" altLang="fi-FI" dirty="0"/>
              <a:t>Toimintakertomus 2/3</a:t>
            </a:r>
          </a:p>
        </p:txBody>
      </p:sp>
      <p:sp>
        <p:nvSpPr>
          <p:cNvPr id="20483" name="Content Placeholder 5"/>
          <p:cNvSpPr>
            <a:spLocks noGrp="1"/>
          </p:cNvSpPr>
          <p:nvPr>
            <p:ph idx="1"/>
          </p:nvPr>
        </p:nvSpPr>
        <p:spPr>
          <a:xfrm>
            <a:off x="609504" y="1556792"/>
            <a:ext cx="10967135" cy="4787698"/>
          </a:xfrm>
        </p:spPr>
        <p:txBody>
          <a:bodyPr/>
          <a:lstStyle/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800" dirty="0"/>
              <a:t>Jäsenasiat</a:t>
            </a:r>
          </a:p>
          <a:p>
            <a:pPr lvl="1">
              <a:spcBef>
                <a:spcPct val="0"/>
              </a:spcBef>
            </a:pPr>
            <a:r>
              <a:rPr lang="fi-FI" altLang="fi-FI" sz="2461" dirty="0"/>
              <a:t>	Uudet ja eronneet jäsenet</a:t>
            </a:r>
          </a:p>
          <a:p>
            <a:pPr lvl="1">
              <a:spcBef>
                <a:spcPct val="0"/>
              </a:spcBef>
            </a:pPr>
            <a:r>
              <a:rPr lang="fi-FI" altLang="fi-FI" sz="2461" dirty="0"/>
              <a:t>	100 %:n jäsenet toimintakaudelta</a:t>
            </a:r>
          </a:p>
          <a:p>
            <a:pPr lvl="1">
              <a:spcBef>
                <a:spcPct val="0"/>
              </a:spcBef>
            </a:pPr>
            <a:r>
              <a:rPr lang="fi-FI" altLang="fi-FI" sz="2461" dirty="0"/>
              <a:t>	Luottamustoimet</a:t>
            </a:r>
          </a:p>
          <a:p>
            <a:pPr lvl="1">
              <a:spcBef>
                <a:spcPct val="0"/>
              </a:spcBef>
            </a:pPr>
            <a:r>
              <a:rPr lang="fi-FI" altLang="fi-FI" sz="2461" dirty="0"/>
              <a:t>	Palkitsemiset</a:t>
            </a:r>
          </a:p>
          <a:p>
            <a:pPr lvl="1">
              <a:spcBef>
                <a:spcPct val="0"/>
              </a:spcBef>
            </a:pPr>
            <a:r>
              <a:rPr lang="fi-FI" altLang="fi-FI" sz="2461" dirty="0"/>
              <a:t>	Jäsenten merkkipäivät,  yms.</a:t>
            </a:r>
          </a:p>
          <a:p>
            <a:pPr lvl="1">
              <a:spcBef>
                <a:spcPct val="0"/>
              </a:spcBef>
            </a:pPr>
            <a:endParaRPr lang="fi-FI" altLang="fi-FI" sz="2461" dirty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800" dirty="0"/>
              <a:t>Aktiviteettitoiminta</a:t>
            </a:r>
          </a:p>
          <a:p>
            <a:pPr lvl="1">
              <a:spcBef>
                <a:spcPct val="0"/>
              </a:spcBef>
            </a:pPr>
            <a:r>
              <a:rPr lang="fi-FI" altLang="fi-FI" sz="2461" dirty="0"/>
              <a:t>Toimintakauden aikana toteutuneet varainhankinta- ja palvelu- 		  aktiviteetit ja lyhyt kuvaus niistä</a:t>
            </a:r>
          </a:p>
          <a:p>
            <a:pPr lvl="1">
              <a:spcBef>
                <a:spcPct val="0"/>
              </a:spcBef>
            </a:pPr>
            <a:r>
              <a:rPr lang="fi-FI" altLang="fi-FI" sz="2461" dirty="0"/>
              <a:t>Aktiviteettien tulos</a:t>
            </a:r>
          </a:p>
          <a:p>
            <a:pPr marL="1054932" lvl="2" indent="0">
              <a:spcBef>
                <a:spcPct val="0"/>
              </a:spcBef>
            </a:pPr>
            <a:r>
              <a:rPr lang="fi-FI" altLang="fi-FI" sz="2461" dirty="0"/>
              <a:t>	Annetut avustukset</a:t>
            </a:r>
          </a:p>
          <a:p>
            <a:pPr marL="984603" lvl="1" indent="-421973">
              <a:spcBef>
                <a:spcPct val="0"/>
              </a:spcBef>
              <a:buFontTx/>
              <a:buChar char="-"/>
            </a:pPr>
            <a:endParaRPr lang="fi-FI" altLang="fi-FI" sz="2461" dirty="0"/>
          </a:p>
          <a:p>
            <a:pPr marL="984603" lvl="1" indent="-421973">
              <a:spcBef>
                <a:spcPct val="0"/>
              </a:spcBef>
              <a:buFontTx/>
              <a:buChar char="-"/>
            </a:pPr>
            <a:endParaRPr lang="fi-FI" altLang="fi-FI" sz="2461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204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CCD331F-3805-4752-B80E-90F1A2917F9E}" type="slidenum">
              <a:rPr lang="fi-FI" altLang="fi-FI"/>
              <a:pPr/>
              <a:t>22</a:t>
            </a:fld>
            <a:endParaRPr lang="fi-FI" alt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6F35EB7-BFF9-5679-E555-D2B1B8603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07368" y="784454"/>
            <a:ext cx="10972800" cy="877887"/>
          </a:xfrm>
        </p:spPr>
        <p:txBody>
          <a:bodyPr/>
          <a:lstStyle/>
          <a:p>
            <a:r>
              <a:rPr lang="fi-FI" dirty="0"/>
              <a:t>Toimintakertomus 3/3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505" y="1738165"/>
            <a:ext cx="10967135" cy="3721481"/>
          </a:xfrm>
        </p:spPr>
        <p:txBody>
          <a:bodyPr/>
          <a:lstStyle/>
          <a:p>
            <a:pPr marL="984250" lvl="1" indent="-42164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800" dirty="0">
                <a:ea typeface="Geneva"/>
              </a:rPr>
              <a:t>Piiri ja Suomen Lions-liitto</a:t>
            </a:r>
            <a:endParaRPr lang="fi-FI" dirty="0"/>
          </a:p>
          <a:p>
            <a:pPr marL="1546860" lvl="2" indent="-42164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400" dirty="0"/>
              <a:t>Osallistuminen piirin ja Lions-liiton aktiviteetteihin</a:t>
            </a:r>
            <a:endParaRPr lang="fi-FI" altLang="fi-FI" sz="2400" dirty="0">
              <a:cs typeface="Arial"/>
            </a:endParaRPr>
          </a:p>
          <a:p>
            <a:pPr marL="1546860" lvl="2" indent="-42164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400" dirty="0"/>
              <a:t>Osallistumiset piirin ja Lions-liiton kokouksiin ja koulutuksiin	</a:t>
            </a:r>
            <a:r>
              <a:rPr lang="fi-FI" altLang="fi-FI" sz="2800" dirty="0"/>
              <a:t>  </a:t>
            </a:r>
            <a:endParaRPr lang="fi-FI" altLang="fi-FI" sz="2800" dirty="0">
              <a:cs typeface="Arial"/>
            </a:endParaRPr>
          </a:p>
          <a:p>
            <a:pPr marL="984250" lvl="1" indent="-42164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800" dirty="0"/>
              <a:t>Klubin jäsenten osallistuminen piirin ja Lions-liiton hallintoon</a:t>
            </a:r>
            <a:endParaRPr lang="fi-FI" altLang="fi-FI" sz="2800" dirty="0">
              <a:cs typeface="Arial"/>
            </a:endParaRPr>
          </a:p>
          <a:p>
            <a:pPr marL="984250" lvl="1" indent="-42164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800" dirty="0"/>
              <a:t>Osallistuminen muiden klubien järjestämiin tilaisuuksiin</a:t>
            </a:r>
            <a:endParaRPr lang="fi-FI" altLang="fi-FI" sz="2800" dirty="0">
              <a:cs typeface="Arial"/>
            </a:endParaRPr>
          </a:p>
          <a:p>
            <a:pPr marL="984250" lvl="1" indent="-42164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i-FI" altLang="fi-FI" sz="2800" dirty="0"/>
              <a:t>Klubin jäsenten saavutukset </a:t>
            </a:r>
            <a:r>
              <a:rPr lang="fi-FI" altLang="fi-FI" sz="2800" dirty="0" err="1"/>
              <a:t>lions-</a:t>
            </a:r>
            <a:r>
              <a:rPr lang="fi-FI" altLang="fi-FI" sz="2800" dirty="0"/>
              <a:t> ja puolisourheilussa</a:t>
            </a:r>
            <a:endParaRPr lang="fi-FI" altLang="fi-FI" sz="2800" dirty="0">
              <a:cs typeface="Arial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53E9B-07CE-4270-890C-4BAC83D276A1}" type="slidenum">
              <a:rPr lang="fi-FI" altLang="fi-FI" smtClean="0"/>
              <a:pPr/>
              <a:t>23</a:t>
            </a:fld>
            <a:endParaRPr lang="fi-FI" alt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C35439A-9913-B7AF-6E38-CDD683F8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1779960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53EF0A-7965-4A5B-84CD-A7A249B074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736963"/>
            <a:ext cx="10369152" cy="800429"/>
          </a:xfrm>
        </p:spPr>
        <p:txBody>
          <a:bodyPr/>
          <a:lstStyle/>
          <a:p>
            <a:r>
              <a:rPr lang="fi-FI" dirty="0"/>
              <a:t>Tietosuojalaki (</a:t>
            </a:r>
            <a:r>
              <a:rPr lang="fi-FI" dirty="0">
                <a:hlinkClick r:id="rId2"/>
              </a:rPr>
              <a:t>GDPR</a:t>
            </a:r>
            <a:r>
              <a:rPr lang="fi-FI" dirty="0"/>
              <a:t>)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A4DD1D3-7600-49CF-B283-14A4EFE24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0580" y="1534381"/>
            <a:ext cx="11687816" cy="5062971"/>
          </a:xfrm>
        </p:spPr>
        <p:txBody>
          <a:bodyPr>
            <a:normAutofit fontScale="92500"/>
          </a:bodyPr>
          <a:lstStyle/>
          <a:p>
            <a:pPr algn="l"/>
            <a:r>
              <a:rPr lang="fi-FI" sz="2800" dirty="0">
                <a:solidFill>
                  <a:schemeClr val="tx1"/>
                </a:solidFill>
                <a:ea typeface="Geneva"/>
              </a:rPr>
              <a:t>Yleinen tietosuoja-asetus (GDPR) jo 25.5.2018 alkaen</a:t>
            </a:r>
          </a:p>
          <a:p>
            <a:pPr algn="l"/>
            <a:r>
              <a:rPr lang="fi-FI" sz="2800" dirty="0">
                <a:solidFill>
                  <a:schemeClr val="tx1"/>
                </a:solidFill>
              </a:rPr>
              <a:t>Ohje H-piirin nettisivuilla valikosta </a:t>
            </a:r>
            <a:r>
              <a:rPr lang="fi-FI" sz="2200" b="1" dirty="0">
                <a:solidFill>
                  <a:schemeClr val="tx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 KOTIMAINEN JÄSENREKISTERI</a:t>
            </a:r>
            <a:endParaRPr lang="fi-FI" sz="3900" b="1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fi-FI" sz="2600" b="1" dirty="0">
                <a:solidFill>
                  <a:schemeClr val="tx2">
                    <a:lumMod val="75000"/>
                  </a:schemeClr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Kotimaiseen jäsenrekisteriin: GDPR-jäsentietojen päivityslomake </a:t>
            </a:r>
            <a:endParaRPr lang="fi-FI" sz="43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Tulosta uudelle jäsenelle jäsentietojen päivitysraportti ja pyydä häntä tarkistamaan sen tiedot, kirjoittamaan suostumukset ao. tietojen keräämiseen ja säilyttämiseen sekä allekirjoittamaan lomake.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Lomakkeen toisella sivulla olevat kysymykset ilmaisevat jäsenen suostumuksen.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  <a:ea typeface="Geneva"/>
              </a:rPr>
              <a:t>Allekirjoitus on tärkeä, koska Suomen 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lionien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 tiedot ovat kv. jäsenrekisterin 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Lion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 </a:t>
            </a:r>
            <a:r>
              <a:rPr lang="fi-FI" sz="2800" dirty="0" err="1">
                <a:solidFill>
                  <a:schemeClr val="tx1"/>
                </a:solidFill>
                <a:ea typeface="Geneva"/>
              </a:rPr>
              <a:t>Portalin</a:t>
            </a:r>
            <a:r>
              <a:rPr lang="fi-FI" sz="2800" dirty="0">
                <a:solidFill>
                  <a:schemeClr val="tx1"/>
                </a:solidFill>
                <a:ea typeface="Geneva"/>
              </a:rPr>
              <a:t> kautta EU:n ulkopuolisessa maassa, USA:ssa</a:t>
            </a:r>
            <a:endParaRPr lang="fi-FI" sz="2800" dirty="0">
              <a:solidFill>
                <a:schemeClr val="tx1"/>
              </a:solidFill>
              <a:ea typeface="Geneva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Allekirjoitetut lomakkeet aina sihteerin kansiossa</a:t>
            </a:r>
          </a:p>
        </p:txBody>
      </p:sp>
    </p:spTree>
    <p:extLst>
      <p:ext uri="{BB962C8B-B14F-4D97-AF65-F5344CB8AC3E}">
        <p14:creationId xmlns:p14="http://schemas.microsoft.com/office/powerpoint/2010/main" val="2756764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247F2F-7436-4149-A0DD-4BBB3EB41A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472" y="916982"/>
            <a:ext cx="9144489" cy="711818"/>
          </a:xfrm>
        </p:spPr>
        <p:txBody>
          <a:bodyPr>
            <a:normAutofit/>
          </a:bodyPr>
          <a:lstStyle/>
          <a:p>
            <a:r>
              <a:rPr lang="fi-FI" dirty="0"/>
              <a:t>Tietosuoja – käytännön asioita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06492A2-8ABE-4AB6-9751-FC0684CB5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338" y="1628800"/>
            <a:ext cx="11005294" cy="472436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Rekisterinpitäjän tulee dokumentoida saatu suostumus, koska se pitää pystyä todentamaan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  <a:ea typeface="Geneva"/>
              </a:rPr>
              <a:t>Klubin nettisivut saattavat sisältää jäsenen henkilötietoja, joten klubin on huolehdittava siitä, että sivusto täyttää tietosuoja-asetuksen käsittelyn turvallisuuteen liittyvät asetukset</a:t>
            </a:r>
            <a:endParaRPr lang="fi-FI" sz="2800" dirty="0">
              <a:solidFill>
                <a:schemeClr val="tx1"/>
              </a:solidFill>
              <a:ea typeface="Geneva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800" dirty="0">
                <a:solidFill>
                  <a:schemeClr val="tx1"/>
                </a:solidFill>
              </a:rPr>
              <a:t>Kartoitettava klubin ylläpitämät henkilörekisterit ja kirjattava ja saatava suostumukset jäseniltä</a:t>
            </a:r>
          </a:p>
          <a:p>
            <a:pPr marL="914400" lvl="1" indent="-457200" algn="l">
              <a:buFont typeface="Courier New" panose="020B0604020202020204" pitchFamily="34" charset="0"/>
              <a:buChar char="o"/>
            </a:pPr>
            <a:r>
              <a:rPr lang="fi-FI" sz="2400" dirty="0">
                <a:solidFill>
                  <a:schemeClr val="tx1"/>
                </a:solidFill>
                <a:ea typeface="Geneva"/>
              </a:rPr>
              <a:t>Klubilla saattaa olla yllättävän monta henkilörekisteriksi luokiteltavaa tiedostoa.</a:t>
            </a:r>
            <a:endParaRPr lang="fi-FI" sz="2400" dirty="0">
              <a:solidFill>
                <a:schemeClr val="tx1"/>
              </a:solidFill>
              <a:ea typeface="Genev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6940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8B830BF-9E0A-4355-8346-1352C1AEE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208" y="4857037"/>
            <a:ext cx="10515869" cy="875853"/>
          </a:xfrm>
        </p:spPr>
        <p:txBody>
          <a:bodyPr/>
          <a:lstStyle/>
          <a:p>
            <a:pPr algn="ctr"/>
            <a:r>
              <a:rPr lang="fi-FI" sz="5400" b="1" dirty="0">
                <a:solidFill>
                  <a:srgbClr val="0070C0"/>
                </a:solidFill>
              </a:rPr>
              <a:t>KIITOS!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920ADB2-DE54-4665-A877-E4CE3E0B30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64D6AC3-8AC2-47AA-ABA6-78864066B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66620-9F82-45BD-B782-6FCA9A7EFBE6}" type="slidenum">
              <a:rPr lang="fi-FI" altLang="fi-FI" smtClean="0"/>
              <a:pPr/>
              <a:t>26</a:t>
            </a:fld>
            <a:endParaRPr lang="fi-FI" alt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20BB479-75BF-43A0-88D6-F7375757B0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286" y="1326004"/>
            <a:ext cx="3375705" cy="3195668"/>
          </a:xfrm>
          <a:prstGeom prst="rect">
            <a:avLst/>
          </a:prstGeom>
        </p:spPr>
      </p:pic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413AE6E4-3619-B297-D01E-163323D04D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61722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381886-3684-43E7-5EFF-C45D37AB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707483"/>
            <a:ext cx="10972800" cy="877887"/>
          </a:xfrm>
        </p:spPr>
        <p:txBody>
          <a:bodyPr/>
          <a:lstStyle/>
          <a:p>
            <a:r>
              <a:rPr lang="fi-FI" altLang="fi-FI" sz="4000" dirty="0">
                <a:latin typeface="Arial" panose="020B0604020202020204" pitchFamily="34" charset="0"/>
                <a:cs typeface="Arial" panose="020B0604020202020204" pitchFamily="34" charset="0"/>
              </a:rPr>
              <a:t>Valmennuksen sisältö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29719D-B665-47F2-B959-2B440096E6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8000" y="1588997"/>
            <a:ext cx="6533858" cy="4537168"/>
          </a:xfrm>
        </p:spPr>
        <p:txBody>
          <a:bodyPr/>
          <a:lstStyle/>
          <a:p>
            <a:pPr marL="359410" indent="-35941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 err="1">
                <a:latin typeface="Arial" panose="020B0604020202020204" pitchFamily="34" charset="0"/>
                <a:cs typeface="Arial" panose="020B0604020202020204" pitchFamily="34" charset="0"/>
              </a:rPr>
              <a:t>Lionsverkkokauppa</a:t>
            </a:r>
            <a:endParaRPr lang="fi-FI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9410" indent="-35941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Vuosikello</a:t>
            </a:r>
          </a:p>
          <a:p>
            <a:pPr marL="359410" indent="-35941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Sihteerin toimenkuva</a:t>
            </a:r>
          </a:p>
          <a:p>
            <a:pPr marL="359410" indent="-35941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Sihteerin avaintehtävät</a:t>
            </a:r>
          </a:p>
          <a:p>
            <a:pPr marL="359410" indent="-35941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Viranomaisasiat</a:t>
            </a:r>
          </a:p>
          <a:p>
            <a:pPr marL="359410" indent="-359410">
              <a:spcBef>
                <a:spcPts val="600"/>
              </a:spcBef>
            </a:pPr>
            <a:r>
              <a:rPr lang="fi-FI" sz="2800" dirty="0">
                <a:latin typeface="Arial"/>
                <a:ea typeface="Geneva"/>
                <a:cs typeface="Arial"/>
              </a:rPr>
              <a:t>Jäsenrekisteri </a:t>
            </a:r>
            <a:r>
              <a:rPr lang="fi-FI" b="1" dirty="0" err="1">
                <a:latin typeface="Arial"/>
                <a:ea typeface="Geneva"/>
                <a:cs typeface="Arial"/>
              </a:rPr>
              <a:t>Lion</a:t>
            </a:r>
            <a:r>
              <a:rPr lang="fi-FI" b="1" dirty="0">
                <a:latin typeface="Arial"/>
                <a:ea typeface="Geneva"/>
                <a:cs typeface="Arial"/>
              </a:rPr>
              <a:t> </a:t>
            </a:r>
            <a:r>
              <a:rPr lang="fi-FI" b="1" dirty="0" err="1">
                <a:latin typeface="Arial"/>
                <a:ea typeface="Geneva"/>
                <a:cs typeface="Arial"/>
              </a:rPr>
              <a:t>Portal</a:t>
            </a:r>
            <a:endParaRPr lang="fi-FI" sz="2800" b="1" u="sng" dirty="0" err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9410" indent="-35941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Kotimainen jäsenrekisteri</a:t>
            </a:r>
          </a:p>
          <a:p>
            <a:pPr marL="359410" indent="-359410">
              <a:spcBef>
                <a:spcPts val="600"/>
              </a:spcBef>
            </a:pPr>
            <a:r>
              <a:rPr lang="fi-FI" sz="2800" dirty="0">
                <a:latin typeface="Arial"/>
                <a:ea typeface="Geneva"/>
                <a:cs typeface="Arial"/>
              </a:rPr>
              <a:t>Aktiviteettien kirjaaminen </a:t>
            </a:r>
            <a:r>
              <a:rPr lang="fi-FI" b="1" dirty="0" err="1">
                <a:latin typeface="Arial"/>
                <a:ea typeface="Geneva"/>
                <a:cs typeface="Arial"/>
              </a:rPr>
              <a:t>Lion</a:t>
            </a:r>
            <a:r>
              <a:rPr lang="fi-FI" b="1" dirty="0">
                <a:latin typeface="Arial"/>
                <a:ea typeface="Geneva"/>
                <a:cs typeface="Arial"/>
              </a:rPr>
              <a:t> </a:t>
            </a:r>
            <a:r>
              <a:rPr lang="fi-FI" b="1" dirty="0" err="1">
                <a:latin typeface="Arial"/>
                <a:ea typeface="Geneva"/>
                <a:cs typeface="Arial"/>
              </a:rPr>
              <a:t>Portal</a:t>
            </a:r>
            <a:endParaRPr lang="fi-FI" sz="2800" b="1" dirty="0" err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9410" indent="-359410"/>
            <a:endParaRPr lang="fi-FI" dirty="0">
              <a:cs typeface="Arial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31A2A71-EB89-7BF4-4F6F-A86197B2E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32104" y="1600202"/>
            <a:ext cx="4550296" cy="4525963"/>
          </a:xfrm>
        </p:spPr>
        <p:txBody>
          <a:bodyPr/>
          <a:lstStyle/>
          <a:p>
            <a:pPr marL="360000" indent="-36000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Tehtävät kokouksessa</a:t>
            </a:r>
          </a:p>
          <a:p>
            <a:pPr marL="360000" indent="-36000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Kokouspöytäkirja</a:t>
            </a:r>
          </a:p>
          <a:p>
            <a:pPr marL="360000" indent="-360000">
              <a:spcBef>
                <a:spcPts val="600"/>
              </a:spcBef>
              <a:buFont typeface="Arial" pitchFamily="34" charset="0"/>
              <a:buChar char="•"/>
            </a:pPr>
            <a:r>
              <a:rPr lang="fi-FI" sz="2800" dirty="0">
                <a:latin typeface="Arial" panose="020B0604020202020204" pitchFamily="34" charset="0"/>
                <a:cs typeface="Arial" panose="020B0604020202020204" pitchFamily="34" charset="0"/>
              </a:rPr>
              <a:t>Toimintakertomus</a:t>
            </a:r>
          </a:p>
          <a:p>
            <a:pPr marL="360000" indent="-360000">
              <a:spcBef>
                <a:spcPts val="600"/>
              </a:spcBef>
              <a:buFont typeface="Arial" pitchFamily="34" charset="0"/>
              <a:buChar char="•"/>
            </a:pPr>
            <a:r>
              <a:rPr lang="fi-FI" dirty="0">
                <a:latin typeface="Arial" panose="020B0604020202020204" pitchFamily="34" charset="0"/>
                <a:cs typeface="Arial" panose="020B0604020202020204" pitchFamily="34" charset="0"/>
              </a:rPr>
              <a:t>Tietosuoja (GDPR)</a:t>
            </a:r>
            <a:endParaRPr lang="fi-FI" altLang="fi-FI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60000"/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A7DF3F2-6AA8-60E0-01CF-75176F36ABA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B9187D9-8954-31C3-643A-CBF25D0DA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7188-929A-4CCB-8CF2-AB4BFE7644B7}" type="slidenum">
              <a:rPr lang="fi-FI" altLang="fi-FI" smtClean="0"/>
              <a:pPr/>
              <a:t>3</a:t>
            </a:fld>
            <a:endParaRPr lang="fi-FI" alt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CFC8A063-0F9C-59D9-17E9-2A9ED5B89E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2063449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958E1D-800B-413B-BEEB-1BCBA4E44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850418"/>
            <a:ext cx="11953328" cy="648071"/>
          </a:xfrm>
        </p:spPr>
        <p:txBody>
          <a:bodyPr>
            <a:noAutofit/>
          </a:bodyPr>
          <a:lstStyle/>
          <a:p>
            <a:r>
              <a:rPr lang="fi-FI" dirty="0"/>
              <a:t>Suomen Lions-liiton verkkokauppaan kirjautuminen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A54B58-1DB6-4CD0-8342-412D85EE3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236" y="1612764"/>
            <a:ext cx="5419538" cy="3400412"/>
          </a:xfrm>
        </p:spPr>
        <p:txBody>
          <a:bodyPr/>
          <a:lstStyle/>
          <a:p>
            <a:pPr marL="252000" indent="-252000"/>
            <a:r>
              <a:rPr lang="fi-FI" sz="2338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https://www.lionsverkkokauppa.fi/</a:t>
            </a:r>
            <a:endParaRPr lang="fi-FI" sz="2338" dirty="0">
              <a:solidFill>
                <a:srgbClr val="00B0F0"/>
              </a:solidFill>
            </a:endParaRPr>
          </a:p>
          <a:p>
            <a:pPr marL="252000" indent="-252000"/>
            <a:r>
              <a:rPr lang="fi-FI" sz="2215" dirty="0"/>
              <a:t>Käyttäjätunnus </a:t>
            </a:r>
            <a:r>
              <a:rPr lang="fi-FI" sz="2215" dirty="0">
                <a:solidFill>
                  <a:srgbClr val="FF0000"/>
                </a:solidFill>
              </a:rPr>
              <a:t>Klubin sähköpostiosoite </a:t>
            </a:r>
          </a:p>
          <a:p>
            <a:pPr marL="252000" indent="-252000"/>
            <a:r>
              <a:rPr lang="fi-FI" sz="2215" dirty="0"/>
              <a:t>LC Ankkalinna/Hanhet klubin sähköpostiosoite eli käyttäjätunnus on </a:t>
            </a:r>
            <a:r>
              <a:rPr lang="fi-FI" sz="2215" b="1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ankkalinna.hanhet@lions.fi</a:t>
            </a:r>
            <a:r>
              <a:rPr lang="fi-FI" sz="2215" b="1" dirty="0"/>
              <a:t>.</a:t>
            </a:r>
          </a:p>
          <a:p>
            <a:pPr marL="252000" indent="-252000"/>
            <a:r>
              <a:rPr lang="fi-FI" sz="2215" dirty="0"/>
              <a:t>Tämä osoite muodostuu automaattisesti </a:t>
            </a:r>
            <a:r>
              <a:rPr lang="fi-FI" sz="2215" dirty="0">
                <a:solidFill>
                  <a:srgbClr val="FF0000"/>
                </a:solidFill>
                <a:hlinkClick r:id="rId4"/>
              </a:rPr>
              <a:t>kotimaisen jäsenrekisterin</a:t>
            </a:r>
            <a:r>
              <a:rPr lang="fi-FI" sz="2215" dirty="0">
                <a:solidFill>
                  <a:srgbClr val="FF0000"/>
                </a:solidFill>
              </a:rPr>
              <a:t> </a:t>
            </a:r>
            <a:r>
              <a:rPr lang="fi-FI" sz="2215" dirty="0"/>
              <a:t>tietojen perusteella klubin nimestä.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1A792E4-3D8A-41AB-81FF-86DD622CD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5630" y="1612764"/>
            <a:ext cx="6492694" cy="4818225"/>
          </a:xfrm>
        </p:spPr>
        <p:txBody>
          <a:bodyPr>
            <a:normAutofit lnSpcReduction="10000"/>
          </a:bodyPr>
          <a:lstStyle/>
          <a:p>
            <a:pPr marL="252000" indent="-252000">
              <a:buFont typeface="Arial" panose="020B0604020202020204" pitchFamily="34" charset="0"/>
              <a:buChar char="•"/>
            </a:pPr>
            <a:r>
              <a:rPr lang="fi-FI" sz="2215" dirty="0"/>
              <a:t>Selvitä klubisi </a:t>
            </a:r>
            <a:r>
              <a:rPr lang="fi-FI" sz="2215" dirty="0">
                <a:solidFill>
                  <a:srgbClr val="FF0000"/>
                </a:solidFill>
              </a:rPr>
              <a:t>kotimainen klubinumero </a:t>
            </a:r>
            <a:r>
              <a:rPr lang="fi-FI" sz="2215" dirty="0"/>
              <a:t>(esimerkiksi XXXX) kotimaisesta jäsenrekisteristä.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fi-FI" sz="2215" dirty="0"/>
              <a:t>Tämän klubinumeron perusteella muodostuu verkkokaupan salasana, joka on muotoa </a:t>
            </a:r>
            <a:br>
              <a:rPr lang="fi-FI" sz="2215" dirty="0"/>
            </a:br>
            <a:r>
              <a:rPr lang="fi-FI" sz="2215" dirty="0"/>
              <a:t>LC-XXXXLC. Alkuun siis lisätään ”LC-” ja loppuun lisätään ”LC”.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fi-FI" sz="2215" dirty="0"/>
              <a:t>Jos klubin kotimaisessa klubinumerossa on vähemmän kuin neljä numeroa, käytetään edessä nollia. Klubinumero nro</a:t>
            </a:r>
            <a:r>
              <a:rPr lang="fi-FI" sz="2215" b="1" dirty="0"/>
              <a:t> 97 </a:t>
            </a:r>
            <a:r>
              <a:rPr lang="fi-FI" sz="2215" dirty="0"/>
              <a:t>→ salasana on </a:t>
            </a:r>
            <a:r>
              <a:rPr lang="fi-FI" sz="2215" b="1" dirty="0"/>
              <a:t>LC-0097LC</a:t>
            </a:r>
            <a:r>
              <a:rPr lang="fi-FI" sz="2215" dirty="0"/>
              <a:t> </a:t>
            </a:r>
          </a:p>
          <a:p>
            <a:pPr marL="652050" lvl="1" indent="-252000">
              <a:buFont typeface="Arial" panose="020B0604020202020204" pitchFamily="34" charset="0"/>
              <a:buChar char="•"/>
            </a:pPr>
            <a:r>
              <a:rPr lang="fi-FI" sz="1815" dirty="0"/>
              <a:t>Ellei salasana toimi, kysy klubistasi, onko joku vaihtanut salasanan toiseksi.</a:t>
            </a:r>
          </a:p>
          <a:p>
            <a:pPr marL="252000" indent="-252000">
              <a:buFont typeface="Arial" panose="020B0604020202020204" pitchFamily="34" charset="0"/>
              <a:buChar char="•"/>
            </a:pPr>
            <a:r>
              <a:rPr lang="fi-FI" sz="2215" dirty="0"/>
              <a:t>Tarvikkeet maksetaan laskulla, joka toimitetaan klubin sähköpostiosoitteeseen.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FE0B442-855C-4999-952D-9D5E50E2DD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9CE114C-6210-4D29-95B9-B64DD21DF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17188-929A-4CCB-8CF2-AB4BFE7644B7}" type="slidenum">
              <a:rPr lang="fi-FI" altLang="fi-FI" smtClean="0"/>
              <a:pPr/>
              <a:t>4</a:t>
            </a:fld>
            <a:endParaRPr lang="fi-FI" altLang="fi-FI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A33D7ECB-4B01-64A3-974E-BCCFCA8A97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182225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30" hidden="1">
            <a:extLst>
              <a:ext uri="{FF2B5EF4-FFF2-40B4-BE49-F238E27FC236}">
                <a16:creationId xmlns:a16="http://schemas.microsoft.com/office/drawing/2014/main" id="{863F621B-DA77-491D-84A9-D24D7F15B8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57" y="-788674"/>
          <a:ext cx="1953" cy="1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12290" name="Object 30" hidden="1">
                        <a:extLst>
                          <a:ext uri="{FF2B5EF4-FFF2-40B4-BE49-F238E27FC236}">
                            <a16:creationId xmlns:a16="http://schemas.microsoft.com/office/drawing/2014/main" id="{863F621B-DA77-491D-84A9-D24D7F15B8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7" y="-788674"/>
                        <a:ext cx="1953" cy="19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itle 6">
            <a:extLst>
              <a:ext uri="{FF2B5EF4-FFF2-40B4-BE49-F238E27FC236}">
                <a16:creationId xmlns:a16="http://schemas.microsoft.com/office/drawing/2014/main" id="{40D5CAE5-4EC5-453B-AB64-6002E2CE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607" y="-37202"/>
            <a:ext cx="4319477" cy="687111"/>
          </a:xfrm>
          <a:solidFill>
            <a:srgbClr val="FFFF00"/>
          </a:solidFill>
        </p:spPr>
        <p:txBody>
          <a:bodyPr/>
          <a:lstStyle/>
          <a:p>
            <a:r>
              <a:rPr lang="fi-FI" altLang="fi-FI" sz="3446" b="1" dirty="0"/>
              <a:t>Sihteerin vuosikello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6BD180-CCCA-4A98-B4F7-CA62DFBDBD2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12294" name="Slide Number Placeholder 3">
            <a:extLst>
              <a:ext uri="{FF2B5EF4-FFF2-40B4-BE49-F238E27FC236}">
                <a16:creationId xmlns:a16="http://schemas.microsoft.com/office/drawing/2014/main" id="{BD66C291-7BE4-43AA-AAE6-AB3A4A74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72B87A5-5C24-4F7E-8793-82DF8959CEEA}" type="slidenum">
              <a:rPr lang="fi-FI" altLang="fi-FI" smtClean="0"/>
              <a:pPr/>
              <a:t>5</a:t>
            </a:fld>
            <a:endParaRPr lang="fi-FI" altLang="fi-FI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7F445C-B775-4AA3-BCA5-9D3F47E853DC}"/>
              </a:ext>
            </a:extLst>
          </p:cNvPr>
          <p:cNvSpPr/>
          <p:nvPr/>
        </p:nvSpPr>
        <p:spPr bwMode="auto">
          <a:xfrm>
            <a:off x="3327401" y="1405655"/>
            <a:ext cx="5251093" cy="5269992"/>
          </a:xfrm>
          <a:prstGeom prst="ellipse">
            <a:avLst/>
          </a:prstGeom>
          <a:solidFill>
            <a:srgbClr val="FFC000"/>
          </a:solidFill>
          <a:ln w="762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fi-FI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4DDAD4-1F33-4838-AF35-B55767C14EDC}"/>
              </a:ext>
            </a:extLst>
          </p:cNvPr>
          <p:cNvCxnSpPr/>
          <p:nvPr/>
        </p:nvCxnSpPr>
        <p:spPr bwMode="auto">
          <a:xfrm flipV="1">
            <a:off x="3088539" y="3956457"/>
            <a:ext cx="5753154" cy="55451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6B60441-4758-4578-B912-7D74E830D579}"/>
              </a:ext>
            </a:extLst>
          </p:cNvPr>
          <p:cNvCxnSpPr/>
          <p:nvPr/>
        </p:nvCxnSpPr>
        <p:spPr bwMode="auto">
          <a:xfrm flipH="1">
            <a:off x="5917252" y="1213724"/>
            <a:ext cx="8875" cy="5747264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8FA042F-6A13-49BD-8280-92A98F91FBC1}"/>
              </a:ext>
            </a:extLst>
          </p:cNvPr>
          <p:cNvCxnSpPr/>
          <p:nvPr/>
        </p:nvCxnSpPr>
        <p:spPr bwMode="auto">
          <a:xfrm flipH="1">
            <a:off x="3454114" y="2552280"/>
            <a:ext cx="4971478" cy="2789164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461BE8D-7BD2-487F-B905-426F0695FC32}"/>
              </a:ext>
            </a:extLst>
          </p:cNvPr>
          <p:cNvCxnSpPr/>
          <p:nvPr/>
        </p:nvCxnSpPr>
        <p:spPr bwMode="auto">
          <a:xfrm flipH="1">
            <a:off x="4358154" y="1582034"/>
            <a:ext cx="3021414" cy="4859741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750BEC-D5DC-4D61-9595-D16FC8D16E42}"/>
              </a:ext>
            </a:extLst>
          </p:cNvPr>
          <p:cNvCxnSpPr/>
          <p:nvPr/>
        </p:nvCxnSpPr>
        <p:spPr bwMode="auto">
          <a:xfrm>
            <a:off x="4409125" y="1573179"/>
            <a:ext cx="3084101" cy="4902359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F63A894-4D27-4BDA-87A4-E7BDA77B73DE}"/>
              </a:ext>
            </a:extLst>
          </p:cNvPr>
          <p:cNvCxnSpPr/>
          <p:nvPr/>
        </p:nvCxnSpPr>
        <p:spPr bwMode="auto">
          <a:xfrm>
            <a:off x="3435025" y="2577981"/>
            <a:ext cx="5086286" cy="2851437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Circular Arrow 15">
            <a:extLst>
              <a:ext uri="{FF2B5EF4-FFF2-40B4-BE49-F238E27FC236}">
                <a16:creationId xmlns:a16="http://schemas.microsoft.com/office/drawing/2014/main" id="{AD8A73D2-E95D-46AF-A5FA-AD5C17F1DE6E}"/>
              </a:ext>
            </a:extLst>
          </p:cNvPr>
          <p:cNvSpPr/>
          <p:nvPr/>
        </p:nvSpPr>
        <p:spPr bwMode="auto">
          <a:xfrm rot="16200000" flipH="1" flipV="1">
            <a:off x="4944396" y="2985552"/>
            <a:ext cx="1949626" cy="1949626"/>
          </a:xfrm>
          <a:prstGeom prst="circularArrow">
            <a:avLst>
              <a:gd name="adj1" fmla="val 10288"/>
              <a:gd name="adj2" fmla="val 1364737"/>
              <a:gd name="adj3" fmla="val 19683167"/>
              <a:gd name="adj4" fmla="val 1348922"/>
              <a:gd name="adj5" fmla="val 125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fi-FI"/>
          </a:p>
        </p:txBody>
      </p:sp>
      <p:sp>
        <p:nvSpPr>
          <p:cNvPr id="18" name="Line Callout 2 (Border and Accent Bar) 17">
            <a:extLst>
              <a:ext uri="{FF2B5EF4-FFF2-40B4-BE49-F238E27FC236}">
                <a16:creationId xmlns:a16="http://schemas.microsoft.com/office/drawing/2014/main" id="{FAB8B151-5D1D-4AC2-9558-DE601274A64E}"/>
              </a:ext>
            </a:extLst>
          </p:cNvPr>
          <p:cNvSpPr/>
          <p:nvPr/>
        </p:nvSpPr>
        <p:spPr bwMode="auto">
          <a:xfrm>
            <a:off x="-824" y="4887379"/>
            <a:ext cx="3577354" cy="1964555"/>
          </a:xfrm>
          <a:prstGeom prst="accentBorderCallout2">
            <a:avLst>
              <a:gd name="adj1" fmla="val 65666"/>
              <a:gd name="adj2" fmla="val 101364"/>
              <a:gd name="adj3" fmla="val 67122"/>
              <a:gd name="adj4" fmla="val 126719"/>
              <a:gd name="adj5" fmla="val 54858"/>
              <a:gd name="adj6" fmla="val 136007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40" tIns="45720" rIns="91440" bIns="45720" anchor="t"/>
          <a:lstStyle/>
          <a:p>
            <a:pPr eaLnBrk="1" hangingPunct="1">
              <a:buClr>
                <a:schemeClr val="bg1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i-FI" b="1" u="sng" dirty="0">
                <a:solidFill>
                  <a:srgbClr val="008000"/>
                </a:solidFill>
              </a:rPr>
              <a:t>Ennen kauden alkua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950" dirty="0">
                <a:solidFill>
                  <a:srgbClr val="008000"/>
                </a:solidFill>
                <a:latin typeface="Arial"/>
              </a:rPr>
              <a:t>Jäsenrekisterit </a:t>
            </a:r>
            <a:r>
              <a:rPr lang="fi-FI" sz="1950" dirty="0" err="1">
                <a:solidFill>
                  <a:srgbClr val="008000"/>
                </a:solidFill>
                <a:latin typeface="Arial"/>
              </a:rPr>
              <a:t>Lion</a:t>
            </a:r>
            <a:r>
              <a:rPr lang="fi-FI" sz="1950" dirty="0">
                <a:solidFill>
                  <a:srgbClr val="008000"/>
                </a:solidFill>
                <a:latin typeface="Arial"/>
              </a:rPr>
              <a:t> </a:t>
            </a:r>
            <a:r>
              <a:rPr lang="fi-FI" sz="1950" dirty="0" err="1">
                <a:solidFill>
                  <a:srgbClr val="008000"/>
                </a:solidFill>
                <a:latin typeface="Arial"/>
              </a:rPr>
              <a:t>Portal</a:t>
            </a:r>
            <a:r>
              <a:rPr lang="fi-FI" sz="1950" dirty="0">
                <a:solidFill>
                  <a:srgbClr val="008000"/>
                </a:solidFill>
                <a:latin typeface="Arial"/>
              </a:rPr>
              <a:t> ja kotimainen: tutustuminen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969" dirty="0">
                <a:solidFill>
                  <a:srgbClr val="008000"/>
                </a:solidFill>
              </a:rPr>
              <a:t>Jäsenten yhteystiedot ajan tasalle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969" dirty="0">
                <a:solidFill>
                  <a:srgbClr val="008000"/>
                </a:solidFill>
              </a:rPr>
              <a:t>Kuukausi-ilmoitukset</a:t>
            </a:r>
          </a:p>
        </p:txBody>
      </p:sp>
      <p:sp>
        <p:nvSpPr>
          <p:cNvPr id="19" name="Line Callout 2 (Border and Accent Bar) 18">
            <a:extLst>
              <a:ext uri="{FF2B5EF4-FFF2-40B4-BE49-F238E27FC236}">
                <a16:creationId xmlns:a16="http://schemas.microsoft.com/office/drawing/2014/main" id="{4B111871-CCC6-4789-AFE8-A2A47BCAA69E}"/>
              </a:ext>
            </a:extLst>
          </p:cNvPr>
          <p:cNvSpPr/>
          <p:nvPr/>
        </p:nvSpPr>
        <p:spPr bwMode="auto">
          <a:xfrm>
            <a:off x="128044" y="822434"/>
            <a:ext cx="3578367" cy="2141755"/>
          </a:xfrm>
          <a:prstGeom prst="accentBorderCallout2">
            <a:avLst>
              <a:gd name="adj1" fmla="val 30594"/>
              <a:gd name="adj2" fmla="val 101713"/>
              <a:gd name="adj3" fmla="val 14862"/>
              <a:gd name="adj4" fmla="val 168353"/>
              <a:gd name="adj5" fmla="val 41686"/>
              <a:gd name="adj6" fmla="val 176389"/>
            </a:avLst>
          </a:prstGeom>
          <a:solidFill>
            <a:srgbClr val="00206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Clr>
                <a:schemeClr val="bg1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i-FI" sz="1600" b="1" u="sng" dirty="0"/>
              <a:t>Tammikuu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Lions-viikko</a:t>
            </a:r>
          </a:p>
          <a:p>
            <a:pPr eaLnBrk="1" hangingPunct="1">
              <a:buClr>
                <a:schemeClr val="bg1"/>
              </a:buClr>
              <a:buSzPct val="100000"/>
              <a:defRPr/>
            </a:pPr>
            <a:r>
              <a:rPr lang="fi-FI" b="1" u="sng" dirty="0"/>
              <a:t>15.1. mennessä postitettava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Aloitteet liittoon ja piirille 15.1. mennessä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Ehdokkaat piirin ja liiton virkoihin</a:t>
            </a:r>
          </a:p>
        </p:txBody>
      </p:sp>
      <p:sp>
        <p:nvSpPr>
          <p:cNvPr id="12308" name="TextBox 31">
            <a:extLst>
              <a:ext uri="{FF2B5EF4-FFF2-40B4-BE49-F238E27FC236}">
                <a16:creationId xmlns:a16="http://schemas.microsoft.com/office/drawing/2014/main" id="{8C2EB077-EE53-4A1B-A059-5CA1BCFC2425}"/>
              </a:ext>
            </a:extLst>
          </p:cNvPr>
          <p:cNvSpPr txBox="1">
            <a:spLocks noChangeArrowheads="1"/>
          </p:cNvSpPr>
          <p:nvPr/>
        </p:nvSpPr>
        <p:spPr bwMode="auto">
          <a:xfrm rot="773422">
            <a:off x="5985390" y="1720993"/>
            <a:ext cx="946424" cy="54675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i-FI" altLang="fi-FI" sz="2953" b="1" dirty="0"/>
              <a:t>1</a:t>
            </a:r>
          </a:p>
        </p:txBody>
      </p:sp>
      <p:sp>
        <p:nvSpPr>
          <p:cNvPr id="12309" name="TextBox 32">
            <a:extLst>
              <a:ext uri="{FF2B5EF4-FFF2-40B4-BE49-F238E27FC236}">
                <a16:creationId xmlns:a16="http://schemas.microsoft.com/office/drawing/2014/main" id="{3CD0B080-C512-4E4A-8BE8-9A8FC6917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7932" y="2121689"/>
            <a:ext cx="911226" cy="54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i-FI" altLang="fi-FI" sz="2953" b="1" dirty="0"/>
              <a:t>2</a:t>
            </a:r>
          </a:p>
        </p:txBody>
      </p:sp>
      <p:sp>
        <p:nvSpPr>
          <p:cNvPr id="12310" name="TextBox 33">
            <a:extLst>
              <a:ext uri="{FF2B5EF4-FFF2-40B4-BE49-F238E27FC236}">
                <a16:creationId xmlns:a16="http://schemas.microsoft.com/office/drawing/2014/main" id="{26B106D3-7AFF-47A6-A0B1-18C77D9E70CC}"/>
              </a:ext>
            </a:extLst>
          </p:cNvPr>
          <p:cNvSpPr txBox="1">
            <a:spLocks noChangeArrowheads="1"/>
          </p:cNvSpPr>
          <p:nvPr/>
        </p:nvSpPr>
        <p:spPr bwMode="auto">
          <a:xfrm rot="20926185">
            <a:off x="7624640" y="3069553"/>
            <a:ext cx="777509" cy="84981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fi-FI" altLang="fi-FI" sz="2953" b="1" dirty="0"/>
              <a:t>3</a:t>
            </a:r>
          </a:p>
        </p:txBody>
      </p:sp>
      <p:sp>
        <p:nvSpPr>
          <p:cNvPr id="12311" name="TextBox 34">
            <a:extLst>
              <a:ext uri="{FF2B5EF4-FFF2-40B4-BE49-F238E27FC236}">
                <a16:creationId xmlns:a16="http://schemas.microsoft.com/office/drawing/2014/main" id="{05E50996-162E-4A91-8EED-170C031AE869}"/>
              </a:ext>
            </a:extLst>
          </p:cNvPr>
          <p:cNvSpPr txBox="1">
            <a:spLocks noChangeArrowheads="1"/>
          </p:cNvSpPr>
          <p:nvPr/>
        </p:nvSpPr>
        <p:spPr bwMode="auto">
          <a:xfrm rot="624997">
            <a:off x="7649360" y="3912742"/>
            <a:ext cx="737442" cy="91431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fi-FI" altLang="fi-FI" sz="2953" b="1" dirty="0"/>
              <a:t>4</a:t>
            </a:r>
          </a:p>
        </p:txBody>
      </p:sp>
      <p:sp>
        <p:nvSpPr>
          <p:cNvPr id="12312" name="TextBox 35">
            <a:extLst>
              <a:ext uri="{FF2B5EF4-FFF2-40B4-BE49-F238E27FC236}">
                <a16:creationId xmlns:a16="http://schemas.microsoft.com/office/drawing/2014/main" id="{28D07D7B-3EE4-4B9D-9BA6-AEC7D8AD668B}"/>
              </a:ext>
            </a:extLst>
          </p:cNvPr>
          <p:cNvSpPr txBox="1">
            <a:spLocks noChangeArrowheads="1"/>
          </p:cNvSpPr>
          <p:nvPr/>
        </p:nvSpPr>
        <p:spPr bwMode="auto">
          <a:xfrm rot="18859717">
            <a:off x="7055203" y="5282636"/>
            <a:ext cx="978967" cy="54675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fi-FI" altLang="fi-FI" sz="2953" b="1" dirty="0"/>
              <a:t>5</a:t>
            </a:r>
          </a:p>
        </p:txBody>
      </p:sp>
      <p:sp>
        <p:nvSpPr>
          <p:cNvPr id="12313" name="TextBox 36">
            <a:extLst>
              <a:ext uri="{FF2B5EF4-FFF2-40B4-BE49-F238E27FC236}">
                <a16:creationId xmlns:a16="http://schemas.microsoft.com/office/drawing/2014/main" id="{03C446E0-7586-4493-9EAB-364ADDEA3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1774" y="5945351"/>
            <a:ext cx="703272" cy="54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altLang="fi-FI" sz="2953" b="1" dirty="0"/>
              <a:t>6</a:t>
            </a:r>
          </a:p>
        </p:txBody>
      </p:sp>
      <p:sp>
        <p:nvSpPr>
          <p:cNvPr id="12314" name="TextBox 37">
            <a:extLst>
              <a:ext uri="{FF2B5EF4-FFF2-40B4-BE49-F238E27FC236}">
                <a16:creationId xmlns:a16="http://schemas.microsoft.com/office/drawing/2014/main" id="{8CF2B4D8-A20B-4A6F-9454-5DA78B2EB746}"/>
              </a:ext>
            </a:extLst>
          </p:cNvPr>
          <p:cNvSpPr txBox="1">
            <a:spLocks noChangeArrowheads="1"/>
          </p:cNvSpPr>
          <p:nvPr/>
        </p:nvSpPr>
        <p:spPr bwMode="auto">
          <a:xfrm rot="1088400">
            <a:off x="4718884" y="5900398"/>
            <a:ext cx="921505" cy="54675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i-FI" altLang="fi-FI" sz="2953" b="1" dirty="0">
                <a:solidFill>
                  <a:srgbClr val="008000"/>
                </a:solidFill>
              </a:rPr>
              <a:t>7</a:t>
            </a:r>
          </a:p>
        </p:txBody>
      </p:sp>
      <p:sp>
        <p:nvSpPr>
          <p:cNvPr id="12315" name="TextBox 38">
            <a:extLst>
              <a:ext uri="{FF2B5EF4-FFF2-40B4-BE49-F238E27FC236}">
                <a16:creationId xmlns:a16="http://schemas.microsoft.com/office/drawing/2014/main" id="{61F91B48-C071-4344-A50E-8247B634AD54}"/>
              </a:ext>
            </a:extLst>
          </p:cNvPr>
          <p:cNvSpPr txBox="1">
            <a:spLocks noChangeArrowheads="1"/>
          </p:cNvSpPr>
          <p:nvPr/>
        </p:nvSpPr>
        <p:spPr bwMode="auto">
          <a:xfrm rot="2795610">
            <a:off x="3836493" y="5318136"/>
            <a:ext cx="880806" cy="54675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fi-FI" altLang="fi-FI" sz="2953" b="1" dirty="0">
                <a:solidFill>
                  <a:srgbClr val="008000"/>
                </a:solidFill>
              </a:rPr>
              <a:t>8</a:t>
            </a:r>
          </a:p>
        </p:txBody>
      </p:sp>
      <p:sp>
        <p:nvSpPr>
          <p:cNvPr id="12316" name="TextBox 39">
            <a:extLst>
              <a:ext uri="{FF2B5EF4-FFF2-40B4-BE49-F238E27FC236}">
                <a16:creationId xmlns:a16="http://schemas.microsoft.com/office/drawing/2014/main" id="{0800F13F-F628-4303-B4F7-AD5A97C03B2E}"/>
              </a:ext>
            </a:extLst>
          </p:cNvPr>
          <p:cNvSpPr txBox="1">
            <a:spLocks noChangeArrowheads="1"/>
          </p:cNvSpPr>
          <p:nvPr/>
        </p:nvSpPr>
        <p:spPr bwMode="auto">
          <a:xfrm rot="20892372">
            <a:off x="3444133" y="4015429"/>
            <a:ext cx="706642" cy="9131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 anchorCtr="0">
            <a:noAutofit/>
          </a:bodyPr>
          <a:lstStyle/>
          <a:p>
            <a:pPr algn="ctr"/>
            <a:r>
              <a:rPr lang="fi-FI" altLang="fi-FI" sz="2953" b="1" dirty="0"/>
              <a:t>9</a:t>
            </a:r>
          </a:p>
        </p:txBody>
      </p:sp>
      <p:sp>
        <p:nvSpPr>
          <p:cNvPr id="12317" name="TextBox 40">
            <a:extLst>
              <a:ext uri="{FF2B5EF4-FFF2-40B4-BE49-F238E27FC236}">
                <a16:creationId xmlns:a16="http://schemas.microsoft.com/office/drawing/2014/main" id="{3C3F1E2D-BE48-448E-BEA0-BCEB950B0B8E}"/>
              </a:ext>
            </a:extLst>
          </p:cNvPr>
          <p:cNvSpPr txBox="1">
            <a:spLocks noChangeArrowheads="1"/>
          </p:cNvSpPr>
          <p:nvPr/>
        </p:nvSpPr>
        <p:spPr bwMode="auto">
          <a:xfrm rot="706205">
            <a:off x="3440165" y="3088724"/>
            <a:ext cx="692097" cy="8516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 anchorCtr="0">
            <a:noAutofit/>
          </a:bodyPr>
          <a:lstStyle/>
          <a:p>
            <a:pPr algn="ctr"/>
            <a:r>
              <a:rPr lang="fi-FI" altLang="fi-FI" sz="2953" b="1" dirty="0"/>
              <a:t>10</a:t>
            </a:r>
          </a:p>
        </p:txBody>
      </p:sp>
      <p:sp>
        <p:nvSpPr>
          <p:cNvPr id="12318" name="TextBox 41">
            <a:extLst>
              <a:ext uri="{FF2B5EF4-FFF2-40B4-BE49-F238E27FC236}">
                <a16:creationId xmlns:a16="http://schemas.microsoft.com/office/drawing/2014/main" id="{18DDCCF3-6783-4A7B-8199-4021EB156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607" y="2158778"/>
            <a:ext cx="705226" cy="54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altLang="fi-FI" sz="2953" b="1" dirty="0"/>
              <a:t>11</a:t>
            </a:r>
          </a:p>
        </p:txBody>
      </p:sp>
      <p:sp>
        <p:nvSpPr>
          <p:cNvPr id="12319" name="TextBox 42">
            <a:extLst>
              <a:ext uri="{FF2B5EF4-FFF2-40B4-BE49-F238E27FC236}">
                <a16:creationId xmlns:a16="http://schemas.microsoft.com/office/drawing/2014/main" id="{99456FDC-D314-4893-8FD5-98738BC39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1867" y="1552685"/>
            <a:ext cx="705226" cy="54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altLang="fi-FI" sz="2953" b="1" dirty="0"/>
              <a:t>12</a:t>
            </a:r>
          </a:p>
        </p:txBody>
      </p:sp>
      <p:sp>
        <p:nvSpPr>
          <p:cNvPr id="17" name="Line Callout 2 (Border and Accent Bar) 16">
            <a:extLst>
              <a:ext uri="{FF2B5EF4-FFF2-40B4-BE49-F238E27FC236}">
                <a16:creationId xmlns:a16="http://schemas.microsoft.com/office/drawing/2014/main" id="{871F3183-4291-4D94-9CE6-0013E556C7BA}"/>
              </a:ext>
            </a:extLst>
          </p:cNvPr>
          <p:cNvSpPr/>
          <p:nvPr/>
        </p:nvSpPr>
        <p:spPr bwMode="auto">
          <a:xfrm>
            <a:off x="119168" y="3284984"/>
            <a:ext cx="2816468" cy="1440185"/>
          </a:xfrm>
          <a:prstGeom prst="accentBorderCallout2">
            <a:avLst>
              <a:gd name="adj1" fmla="val 36589"/>
              <a:gd name="adj2" fmla="val 101689"/>
              <a:gd name="adj3" fmla="val 35878"/>
              <a:gd name="adj4" fmla="val 121004"/>
              <a:gd name="adj5" fmla="val 45022"/>
              <a:gd name="adj6" fmla="val 134607"/>
            </a:avLst>
          </a:prstGeom>
          <a:solidFill>
            <a:schemeClr val="accent4">
              <a:lumMod val="7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i-FI" b="1" u="sng" dirty="0"/>
              <a:t>Syys-lokakuu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969" dirty="0"/>
              <a:t>Klubin vuosikokous valmistelut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sz="1969" dirty="0"/>
              <a:t>Kauden aloitus</a:t>
            </a:r>
          </a:p>
        </p:txBody>
      </p:sp>
      <p:sp>
        <p:nvSpPr>
          <p:cNvPr id="20" name="Line Callout 2 (Border and Accent Bar) 19">
            <a:extLst>
              <a:ext uri="{FF2B5EF4-FFF2-40B4-BE49-F238E27FC236}">
                <a16:creationId xmlns:a16="http://schemas.microsoft.com/office/drawing/2014/main" id="{67855E02-7337-47FB-B487-EFE8946275A2}"/>
              </a:ext>
            </a:extLst>
          </p:cNvPr>
          <p:cNvSpPr/>
          <p:nvPr/>
        </p:nvSpPr>
        <p:spPr bwMode="auto">
          <a:xfrm>
            <a:off x="8675749" y="620688"/>
            <a:ext cx="3379333" cy="2646976"/>
          </a:xfrm>
          <a:prstGeom prst="accentBorderCallout2">
            <a:avLst>
              <a:gd name="adj1" fmla="val 68372"/>
              <a:gd name="adj2" fmla="val -1973"/>
              <a:gd name="adj3" fmla="val 111356"/>
              <a:gd name="adj4" fmla="val -7282"/>
              <a:gd name="adj5" fmla="val 121360"/>
              <a:gd name="adj6" fmla="val -20292"/>
            </a:avLst>
          </a:prstGeom>
          <a:solidFill>
            <a:srgbClr val="00B0F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40" tIns="45720" rIns="91440" bIns="45720" anchor="t"/>
          <a:lstStyle/>
          <a:p>
            <a:pPr eaLnBrk="1" hangingPunct="1">
              <a:buClr>
                <a:schemeClr val="bg1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i-FI" sz="1600" b="1" u="sng" dirty="0">
                <a:latin typeface="Arial"/>
              </a:rPr>
              <a:t>Maalis-huhtikuussa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Jäsentietojen päivitys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Ilmoittautuminen liiton ja piirin vuosikokouksiin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Valtakirjat kokouksiin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>
                <a:latin typeface="Arial"/>
              </a:rPr>
              <a:t>Uudet virkailijat (</a:t>
            </a:r>
            <a:r>
              <a:rPr lang="fi-FI" dirty="0" err="1">
                <a:latin typeface="Arial"/>
              </a:rPr>
              <a:t>Lion</a:t>
            </a:r>
            <a:r>
              <a:rPr lang="fi-FI" dirty="0">
                <a:latin typeface="Arial"/>
              </a:rPr>
              <a:t> </a:t>
            </a:r>
            <a:r>
              <a:rPr lang="fi-FI" dirty="0" err="1">
                <a:latin typeface="Arial"/>
              </a:rPr>
              <a:t>Portal</a:t>
            </a:r>
            <a:r>
              <a:rPr lang="fi-FI" dirty="0">
                <a:latin typeface="Arial"/>
              </a:rPr>
              <a:t>)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Uuden sihteerin koulutus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Palkitsemisten valmistelu</a:t>
            </a:r>
          </a:p>
          <a:p>
            <a:pPr marL="251460" indent="-25146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Klubin vaalikokous</a:t>
            </a:r>
          </a:p>
        </p:txBody>
      </p:sp>
      <p:sp>
        <p:nvSpPr>
          <p:cNvPr id="21" name="Line Callout 2 (Border and Accent Bar) 20">
            <a:extLst>
              <a:ext uri="{FF2B5EF4-FFF2-40B4-BE49-F238E27FC236}">
                <a16:creationId xmlns:a16="http://schemas.microsoft.com/office/drawing/2014/main" id="{9EECBB2B-59FA-41F0-B70B-02C8F3BC055E}"/>
              </a:ext>
            </a:extLst>
          </p:cNvPr>
          <p:cNvSpPr/>
          <p:nvPr/>
        </p:nvSpPr>
        <p:spPr bwMode="auto">
          <a:xfrm>
            <a:off x="8675750" y="3429000"/>
            <a:ext cx="3468833" cy="3298868"/>
          </a:xfrm>
          <a:prstGeom prst="accentBorderCallout2">
            <a:avLst>
              <a:gd name="adj1" fmla="val 62089"/>
              <a:gd name="adj2" fmla="val -1490"/>
              <a:gd name="adj3" fmla="val 61964"/>
              <a:gd name="adj4" fmla="val -12011"/>
              <a:gd name="adj5" fmla="val 66863"/>
              <a:gd name="adj6" fmla="val -27452"/>
            </a:avLst>
          </a:prstGeom>
          <a:solidFill>
            <a:srgbClr val="00B05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Clr>
                <a:schemeClr val="bg1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i-FI" sz="1600" b="1" u="sng" dirty="0"/>
              <a:t>Toukokuussa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Klubin kokouspaikka ja -aika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Muutosilmoitus yhdistysrekisteriin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Klubin arkisto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Uuden sihteerin perehdytys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Hallituksen vaihto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 err="1"/>
              <a:t>Kotim</a:t>
            </a:r>
            <a:r>
              <a:rPr lang="fi-FI" dirty="0"/>
              <a:t>. 100%:n presidentin ansiomerkkianomus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Vuosikertomus</a:t>
            </a:r>
          </a:p>
          <a:p>
            <a:pPr marL="252000" indent="-252000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i-FI" dirty="0"/>
              <a:t>Varmista aktiviteettien kirjaus </a:t>
            </a:r>
            <a:r>
              <a:rPr lang="fi-FI" dirty="0" err="1"/>
              <a:t>MyLioniin</a:t>
            </a:r>
            <a:endParaRPr lang="fi-FI" dirty="0"/>
          </a:p>
          <a:p>
            <a:pPr marL="351644" indent="-351644" eaLnBrk="1" hangingPunct="1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2ABCC10-501A-329E-E52D-2D02D0FDDD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1572314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30" hidden="1">
            <a:extLst>
              <a:ext uri="{FF2B5EF4-FFF2-40B4-BE49-F238E27FC236}">
                <a16:creationId xmlns:a16="http://schemas.microsoft.com/office/drawing/2014/main" id="{863F621B-DA77-491D-84A9-D24D7F15B8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57" y="-788674"/>
          <a:ext cx="1953" cy="1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12290" name="Object 30" hidden="1">
                        <a:extLst>
                          <a:ext uri="{FF2B5EF4-FFF2-40B4-BE49-F238E27FC236}">
                            <a16:creationId xmlns:a16="http://schemas.microsoft.com/office/drawing/2014/main" id="{863F621B-DA77-491D-84A9-D24D7F15B8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7" y="-788674"/>
                        <a:ext cx="1953" cy="19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itle 6">
            <a:extLst>
              <a:ext uri="{FF2B5EF4-FFF2-40B4-BE49-F238E27FC236}">
                <a16:creationId xmlns:a16="http://schemas.microsoft.com/office/drawing/2014/main" id="{40D5CAE5-4EC5-453B-AB64-6002E2CE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7202"/>
            <a:ext cx="12192000" cy="801906"/>
          </a:xfrm>
          <a:solidFill>
            <a:srgbClr val="FFFF00"/>
          </a:solidFill>
        </p:spPr>
        <p:txBody>
          <a:bodyPr/>
          <a:lstStyle/>
          <a:p>
            <a:r>
              <a:rPr lang="fi-FI" sz="3200" b="1" i="0" u="none" strike="noStrike" baseline="0" dirty="0">
                <a:solidFill>
                  <a:srgbClr val="354386"/>
                </a:solidFill>
                <a:latin typeface="AktivGrotesk-Regular"/>
              </a:rPr>
              <a:t>LIONS-INFO: Klubitoiminnan yleiskalenteri 2023–2024 (1/2)</a:t>
            </a:r>
            <a:endParaRPr lang="fi-FI" altLang="fi-FI" sz="4800" b="1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ED18693-5A82-61DA-BFB4-ED3DEBD76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3" y="603347"/>
            <a:ext cx="3949989" cy="475734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B1D4FEA-D2CA-042C-2E61-550D32E696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5645" y="603347"/>
            <a:ext cx="3143018" cy="3011191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5941714F-0586-2679-57F5-02B681C08A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4748" y="3603379"/>
            <a:ext cx="3232576" cy="3197208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0AF9DD41-485B-601F-C151-24EA61BA2A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0928" y="603347"/>
            <a:ext cx="3238224" cy="2520280"/>
          </a:xfrm>
          <a:prstGeom prst="rect">
            <a:avLst/>
          </a:prstGeom>
        </p:spPr>
      </p:pic>
      <p:pic>
        <p:nvPicPr>
          <p:cNvPr id="25" name="Kuva 24">
            <a:extLst>
              <a:ext uri="{FF2B5EF4-FFF2-40B4-BE49-F238E27FC236}">
                <a16:creationId xmlns:a16="http://schemas.microsoft.com/office/drawing/2014/main" id="{1F2D57B5-4EA0-1580-9C38-17C8DE54AA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50928" y="3123627"/>
            <a:ext cx="3282375" cy="3579389"/>
          </a:xfrm>
          <a:prstGeom prst="rect">
            <a:avLst/>
          </a:prstGeom>
        </p:spPr>
      </p:pic>
      <p:pic>
        <p:nvPicPr>
          <p:cNvPr id="26" name="Kuva 25" descr="Kuva, joka sisältää kohteen teksti, juliste, Fontti, logo&#10;&#10;Kuvaus luotu automaattisesti">
            <a:extLst>
              <a:ext uri="{FF2B5EF4-FFF2-40B4-BE49-F238E27FC236}">
                <a16:creationId xmlns:a16="http://schemas.microsoft.com/office/drawing/2014/main" id="{0AE8413D-D4C1-1806-89EA-4170E62E7F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40000">
            <a:off x="10511785" y="4023909"/>
            <a:ext cx="1613649" cy="217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41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30" hidden="1">
            <a:extLst>
              <a:ext uri="{FF2B5EF4-FFF2-40B4-BE49-F238E27FC236}">
                <a16:creationId xmlns:a16="http://schemas.microsoft.com/office/drawing/2014/main" id="{863F621B-DA77-491D-84A9-D24D7F15B8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57" y="-788674"/>
          <a:ext cx="1953" cy="1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12290" name="Object 30" hidden="1">
                        <a:extLst>
                          <a:ext uri="{FF2B5EF4-FFF2-40B4-BE49-F238E27FC236}">
                            <a16:creationId xmlns:a16="http://schemas.microsoft.com/office/drawing/2014/main" id="{863F621B-DA77-491D-84A9-D24D7F15B8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7" y="-788674"/>
                        <a:ext cx="1953" cy="19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Title 6">
            <a:extLst>
              <a:ext uri="{FF2B5EF4-FFF2-40B4-BE49-F238E27FC236}">
                <a16:creationId xmlns:a16="http://schemas.microsoft.com/office/drawing/2014/main" id="{40D5CAE5-4EC5-453B-AB64-6002E2CE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7202"/>
            <a:ext cx="12192000" cy="801906"/>
          </a:xfrm>
          <a:solidFill>
            <a:srgbClr val="FFFF00"/>
          </a:solidFill>
        </p:spPr>
        <p:txBody>
          <a:bodyPr/>
          <a:lstStyle/>
          <a:p>
            <a:r>
              <a:rPr lang="fi-FI" sz="3200" b="1" i="0" u="none" strike="noStrike" baseline="0" dirty="0">
                <a:solidFill>
                  <a:srgbClr val="354386"/>
                </a:solidFill>
                <a:latin typeface="AktivGrotesk-Regular"/>
              </a:rPr>
              <a:t>LIONS-INFO: Klubitoiminnan yleiskalenteri 2023–2024 (2/2)</a:t>
            </a:r>
            <a:endParaRPr lang="fi-FI" altLang="fi-FI" sz="4800" b="1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617C71B-1804-5C0C-4F5D-FDD2CB4CFF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74" y="624549"/>
            <a:ext cx="3002753" cy="518071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81C95D4-DCFA-531C-BC6D-6ED38DF130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0429" y="633309"/>
            <a:ext cx="2881556" cy="2775525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C99936D-3068-E771-F654-0FD4E922D30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9407"/>
          <a:stretch/>
        </p:blipFill>
        <p:spPr>
          <a:xfrm>
            <a:off x="5994187" y="633309"/>
            <a:ext cx="3052768" cy="3823571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4751D6F-82E5-98AE-81A5-70A655C7647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73865"/>
          <a:stretch/>
        </p:blipFill>
        <p:spPr>
          <a:xfrm>
            <a:off x="3101328" y="3561661"/>
            <a:ext cx="2850657" cy="1321880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EE4C59C6-B917-560A-3632-A5A2140266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3758" y="624549"/>
            <a:ext cx="3052768" cy="587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61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09505" y="704146"/>
            <a:ext cx="10967135" cy="936104"/>
          </a:xfrm>
        </p:spPr>
        <p:txBody>
          <a:bodyPr>
            <a:normAutofit/>
          </a:bodyPr>
          <a:lstStyle/>
          <a:p>
            <a:pPr algn="l"/>
            <a:r>
              <a:rPr lang="fi-FI" altLang="fi-FI" sz="4400" dirty="0"/>
              <a:t>      </a:t>
            </a:r>
            <a:r>
              <a:rPr lang="fi-FI" altLang="fi-FI" dirty="0"/>
              <a:t>Klubisihteerin toimenkuva </a:t>
            </a:r>
            <a:r>
              <a:rPr lang="fi-FI" altLang="fi-FI" sz="4400" dirty="0"/>
              <a:t>				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09505" y="1700808"/>
            <a:ext cx="11470545" cy="4839693"/>
          </a:xfrm>
        </p:spPr>
        <p:txBody>
          <a:bodyPr/>
          <a:lstStyle/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fi-FI" altLang="fi-FI" sz="2707" dirty="0"/>
              <a:t>Klubin hallituksen jäsen 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fi-FI" altLang="fi-FI" sz="2707" dirty="0"/>
              <a:t>Avustaa presidenttiä ja toimikuntia strategian ja toimintasuunnitelman laatimisessa ja toteuttamisessa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fi-FI" altLang="fi-FI" sz="2707" dirty="0"/>
              <a:t>Avustaa rahastonhoitajaa tarvittaessa vuosibudjetin laadinnassa 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fi-FI" altLang="fi-FI" sz="2707" dirty="0"/>
              <a:t>Laatii toimintakertomuksen yhdessä presidentin kanssa 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fi-FI" altLang="fi-FI" sz="2707" dirty="0"/>
              <a:t>Vastaa jäsenrekisteristä yhdessä presidentin kanssa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fi-FI" sz="2707" dirty="0"/>
              <a:t>Vastaa raportoinnista yhdessä </a:t>
            </a:r>
          </a:p>
          <a:p>
            <a:pPr lvl="1">
              <a:spcBef>
                <a:spcPts val="600"/>
              </a:spcBef>
              <a:buFont typeface="Arial" pitchFamily="34" charset="0"/>
              <a:buChar char="•"/>
            </a:pPr>
            <a:r>
              <a:rPr lang="fi-FI" sz="2307" dirty="0"/>
              <a:t>presidentin GAT, jäsenjohtajan GMT, koulutusjohtajan GLT, palvelujohtajan </a:t>
            </a:r>
            <a:r>
              <a:rPr lang="fi-FI" sz="2307" dirty="0" err="1"/>
              <a:t>GST:n</a:t>
            </a:r>
            <a:r>
              <a:rPr lang="fi-FI" sz="2307" dirty="0"/>
              <a:t> (ja klubin hallintovirkailijan, jos on nimetty) kanssa</a:t>
            </a:r>
            <a:endParaRPr lang="fi-FI" altLang="fi-FI" sz="2307" dirty="0"/>
          </a:p>
        </p:txBody>
      </p:sp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160C417-F306-4EC4-BAC6-A989C7EA2C43}" type="slidenum">
              <a:rPr lang="fi-FI" altLang="fi-FI"/>
              <a:pPr/>
              <a:t>8</a:t>
            </a:fld>
            <a:endParaRPr lang="fi-FI" alt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B9FD285-C5AD-ADD5-154E-C0E823877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64A732-9038-91B3-6E4F-199B3C959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365125"/>
            <a:ext cx="10730408" cy="1047651"/>
          </a:xfrm>
        </p:spPr>
        <p:txBody>
          <a:bodyPr>
            <a:noAutofit/>
          </a:bodyPr>
          <a:lstStyle/>
          <a:p>
            <a:r>
              <a:rPr kumimoji="0" lang="fi-FI" alt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153F82"/>
                </a:solidFill>
                <a:effectLst/>
                <a:uLnTx/>
                <a:uFillTx/>
                <a:latin typeface="Arial"/>
                <a:ea typeface="Geneva" pitchFamily="48" charset="-128"/>
                <a:cs typeface="+mj-cs"/>
              </a:rPr>
              <a:t>GAT – Maailmanlaajuinen toimintaryhmä</a:t>
            </a:r>
            <a:br>
              <a:rPr kumimoji="0" lang="fi-FI" alt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153F82"/>
                </a:solidFill>
                <a:effectLst/>
                <a:uLnTx/>
                <a:uFillTx/>
                <a:latin typeface="Arial"/>
                <a:ea typeface="Geneva" pitchFamily="48" charset="-128"/>
                <a:cs typeface="+mj-cs"/>
              </a:rPr>
            </a:br>
            <a:r>
              <a:rPr kumimoji="0" lang="fi-FI" alt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153F82"/>
                </a:solidFill>
                <a:effectLst/>
                <a:uLnTx/>
                <a:uFillTx/>
                <a:latin typeface="Arial"/>
                <a:ea typeface="Geneva" pitchFamily="48" charset="-128"/>
                <a:cs typeface="+mj-cs"/>
              </a:rPr>
              <a:t>Global Action Team </a:t>
            </a:r>
            <a:endParaRPr lang="fi-FI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A5512294-8916-539B-7D2E-03430417C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92" y="1556792"/>
            <a:ext cx="5113784" cy="3312368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655AC00-591E-B32D-2777-FB876C19D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i-FI" alt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5D9DCF6-BE7D-CE57-C8DB-349E785A4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7E16-6606-41A2-B05A-41A101FA9A11}" type="slidenum">
              <a:rPr lang="fi-FI" altLang="fi-FI" smtClean="0"/>
              <a:pPr/>
              <a:t>9</a:t>
            </a:fld>
            <a:endParaRPr lang="fi-FI" altLang="fi-FI"/>
          </a:p>
        </p:txBody>
      </p:sp>
      <p:sp>
        <p:nvSpPr>
          <p:cNvPr id="8" name="Sisällön paikkamerkki 3">
            <a:extLst>
              <a:ext uri="{FF2B5EF4-FFF2-40B4-BE49-F238E27FC236}">
                <a16:creationId xmlns:a16="http://schemas.microsoft.com/office/drawing/2014/main" id="{4A24A4E6-B1FD-69E4-0222-EB7419B105EB}"/>
              </a:ext>
            </a:extLst>
          </p:cNvPr>
          <p:cNvSpPr txBox="1">
            <a:spLocks/>
          </p:cNvSpPr>
          <p:nvPr/>
        </p:nvSpPr>
        <p:spPr>
          <a:xfrm>
            <a:off x="443980" y="5052715"/>
            <a:ext cx="11628684" cy="14401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Palvelujohtaja GST: 	</a:t>
            </a:r>
            <a:r>
              <a:rPr 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S = Service 	</a:t>
            </a:r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fi-FI" sz="2400" dirty="0">
                <a:latin typeface="Arial" panose="020B0604020202020204" pitchFamily="34" charset="0"/>
                <a:cs typeface="Arial" panose="020B0604020202020204" pitchFamily="34" charset="0"/>
              </a:rPr>
              <a:t> aktiviteettitoimikunnan pj.</a:t>
            </a:r>
            <a:r>
              <a:rPr lang="fi-FI" altLang="fi-FI" sz="2400" dirty="0">
                <a:latin typeface="Arial" panose="020B0604020202020204" pitchFamily="34" charset="0"/>
                <a:cs typeface="Arial" panose="020B0604020202020204" pitchFamily="34" charset="0"/>
              </a:rPr>
              <a:t> (tms.)</a:t>
            </a:r>
            <a:endParaRPr lang="fi-F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600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fi-FI" altLang="fi-FI" sz="2400" dirty="0">
                <a:latin typeface="Arial" panose="020B0604020202020204" pitchFamily="34" charset="0"/>
                <a:cs typeface="Arial" panose="020B0604020202020204" pitchFamily="34" charset="0"/>
              </a:rPr>
              <a:t>Jäsenjohtaja GMT: 	</a:t>
            </a:r>
            <a:r>
              <a:rPr lang="fi-FI" alt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M = </a:t>
            </a:r>
            <a:r>
              <a:rPr lang="fi-FI" altLang="fi-FI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Member</a:t>
            </a:r>
            <a:r>
              <a:rPr lang="fi-FI" alt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i-FI" altLang="fi-FI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fi-FI" altLang="fi-FI" sz="2400" dirty="0">
                <a:latin typeface="Arial" panose="020B0604020202020204" pitchFamily="34" charset="0"/>
                <a:cs typeface="Arial" panose="020B0604020202020204" pitchFamily="34" charset="0"/>
              </a:rPr>
              <a:t> jäsen-/hallintotoimikunnan pj (tms.)</a:t>
            </a:r>
          </a:p>
          <a:p>
            <a:pPr marL="360000" indent="-3600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fi-FI" altLang="fi-FI" sz="2400" dirty="0">
                <a:latin typeface="Arial" panose="020B0604020202020204" pitchFamily="34" charset="0"/>
                <a:cs typeface="Arial" panose="020B0604020202020204" pitchFamily="34" charset="0"/>
              </a:rPr>
              <a:t>Koululutusjohtaja GLT: 	</a:t>
            </a:r>
            <a:r>
              <a:rPr lang="fi-FI" alt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L = </a:t>
            </a:r>
            <a:r>
              <a:rPr lang="fi-FI" altLang="fi-FI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  <a:r>
              <a:rPr lang="fi-FI" altLang="fi-FI" sz="2400" b="1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fi-FI" altLang="fi-FI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1. varapresidentti</a:t>
            </a:r>
            <a:endParaRPr lang="fi-FI" altLang="fi-F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0" indent="-360000" fontAlgn="auto">
              <a:spcAft>
                <a:spcPts val="0"/>
              </a:spcAft>
            </a:pPr>
            <a:endParaRPr lang="fi-FI" sz="2400" dirty="0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3725EBF8-145B-9F8E-E7F2-63B9464F9B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" t="5032" r="4516" b="3290"/>
          <a:stretch/>
        </p:blipFill>
        <p:spPr bwMode="auto">
          <a:xfrm>
            <a:off x="7782460" y="548680"/>
            <a:ext cx="4409540" cy="45040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8627832-DCEC-C8A8-DDB1-B5FB02647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altLang="fi-FI"/>
              <a:t>H-piiri sihteerivalmennus 2024-2025</a:t>
            </a:r>
          </a:p>
        </p:txBody>
      </p:sp>
    </p:spTree>
    <p:extLst>
      <p:ext uri="{BB962C8B-B14F-4D97-AF65-F5344CB8AC3E}">
        <p14:creationId xmlns:p14="http://schemas.microsoft.com/office/powerpoint/2010/main" val="6846271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7_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EE9D767E-8182-443D-B484-8439DE8BE234}" vid="{94484C2A-3852-4AE3-A942-B42DFEE72530}"/>
    </a:ext>
  </a:extLst>
</a:theme>
</file>

<file path=ppt/theme/theme2.xml><?xml version="1.0" encoding="utf-8"?>
<a:theme xmlns:a="http://schemas.openxmlformats.org/drawingml/2006/main" name="2_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yLion, Aktiviteettien raportointi 2021-2022 nh">
  <a:themeElements>
    <a:clrScheme name="Mukautettu 1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153F82"/>
      </a:accent1>
      <a:accent2>
        <a:srgbClr val="8FD9FB"/>
      </a:accent2>
      <a:accent3>
        <a:srgbClr val="EBC318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Office, klassinen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ions_PowerPoint_Template_June2016_Template-1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-teema">
  <a:themeElements>
    <a:clrScheme name="Mukautettu 1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153F82"/>
      </a:accent1>
      <a:accent2>
        <a:srgbClr val="8FD9FB"/>
      </a:accent2>
      <a:accent3>
        <a:srgbClr val="EBC318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Office, klassinen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773049-2397-47ae-bae8-d9c833c883d7">
      <Terms xmlns="http://schemas.microsoft.com/office/infopath/2007/PartnerControls"/>
    </lcf76f155ced4ddcb4097134ff3c332f>
    <TaxCatchAll xmlns="cbbc4c3a-28b4-4d17-b0d9-dee06490694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CAE5223D3C6489ECECD68F557C86B" ma:contentTypeVersion="19" ma:contentTypeDescription="Create a new document." ma:contentTypeScope="" ma:versionID="ec222efc28beb4b67e86736e41acf0b8">
  <xsd:schema xmlns:xsd="http://www.w3.org/2001/XMLSchema" xmlns:xs="http://www.w3.org/2001/XMLSchema" xmlns:p="http://schemas.microsoft.com/office/2006/metadata/properties" xmlns:ns2="cbbc4c3a-28b4-4d17-b0d9-dee064906944" xmlns:ns3="ed773049-2397-47ae-bae8-d9c833c883d7" targetNamespace="http://schemas.microsoft.com/office/2006/metadata/properties" ma:root="true" ma:fieldsID="73998a48405fa458af256baeed0bea71" ns2:_="" ns3:_="">
    <xsd:import namespace="cbbc4c3a-28b4-4d17-b0d9-dee064906944"/>
    <xsd:import namespace="ed773049-2397-47ae-bae8-d9c833c883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c4c3a-28b4-4d17-b0d9-dee0649069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d3a459-d2e5-4106-b177-41b40fa8795f}" ma:internalName="TaxCatchAll" ma:showField="CatchAllData" ma:web="cbbc4c3a-28b4-4d17-b0d9-dee0649069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773049-2397-47ae-bae8-d9c833c88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a226a7-6979-47c5-990e-7783f87160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CBE97E-B0FA-4B64-9B62-2A9F1EED4005}">
  <ds:schemaRefs>
    <ds:schemaRef ds:uri="http://schemas.microsoft.com/office/2006/metadata/properties"/>
    <ds:schemaRef ds:uri="http://schemas.microsoft.com/office/infopath/2007/PartnerControls"/>
    <ds:schemaRef ds:uri="ed773049-2397-47ae-bae8-d9c833c883d7"/>
    <ds:schemaRef ds:uri="cbbc4c3a-28b4-4d17-b0d9-dee064906944"/>
  </ds:schemaRefs>
</ds:datastoreItem>
</file>

<file path=customXml/itemProps2.xml><?xml version="1.0" encoding="utf-8"?>
<ds:datastoreItem xmlns:ds="http://schemas.openxmlformats.org/officeDocument/2006/customXml" ds:itemID="{8CF6F0E4-811D-452E-AFC9-FC2BC23F86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189192-F043-4BDA-B3CD-F750A5457B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bc4c3a-28b4-4d17-b0d9-dee064906944"/>
    <ds:schemaRef ds:uri="ed773049-2397-47ae-bae8-d9c833c88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4183</TotalTime>
  <Words>1521</Words>
  <Application>Microsoft Office PowerPoint</Application>
  <PresentationFormat>Bredbild</PresentationFormat>
  <Paragraphs>280</Paragraphs>
  <Slides>26</Slides>
  <Notes>9</Notes>
  <HiddenSlides>0</HiddenSlides>
  <MMClips>0</MMClips>
  <ScaleCrop>false</ScaleCrop>
  <HeadingPairs>
    <vt:vector size="8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6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43" baseType="lpstr">
      <vt:lpstr>AktivGrotesk-Regular</vt:lpstr>
      <vt:lpstr>Arial</vt:lpstr>
      <vt:lpstr>Ariel</vt:lpstr>
      <vt:lpstr>Calibri</vt:lpstr>
      <vt:lpstr>Calibri Light</vt:lpstr>
      <vt:lpstr>Courier New</vt:lpstr>
      <vt:lpstr>Geneva</vt:lpstr>
      <vt:lpstr>Segoe UI</vt:lpstr>
      <vt:lpstr>Times New Roman</vt:lpstr>
      <vt:lpstr>Wingdings</vt:lpstr>
      <vt:lpstr>7_Mukautettu suunnittelumalli</vt:lpstr>
      <vt:lpstr>2_Office-teema</vt:lpstr>
      <vt:lpstr>MyLion, Aktiviteettien raportointi 2021-2022 nh</vt:lpstr>
      <vt:lpstr>Mukautettu suunnittelumalli</vt:lpstr>
      <vt:lpstr>Lions_PowerPoint_Template_June2016_Template-1</vt:lpstr>
      <vt:lpstr>1_Office-teema</vt:lpstr>
      <vt:lpstr>think-cell Slide</vt:lpstr>
      <vt:lpstr>PowerPoint-presentation</vt:lpstr>
      <vt:lpstr>Valmennuksen tavoite</vt:lpstr>
      <vt:lpstr>Valmennuksen sisältö</vt:lpstr>
      <vt:lpstr>Suomen Lions-liiton verkkokauppaan kirjautuminen</vt:lpstr>
      <vt:lpstr>Sihteerin vuosikello</vt:lpstr>
      <vt:lpstr>LIONS-INFO: Klubitoiminnan yleiskalenteri 2023–2024 (1/2)</vt:lpstr>
      <vt:lpstr>LIONS-INFO: Klubitoiminnan yleiskalenteri 2023–2024 (2/2)</vt:lpstr>
      <vt:lpstr>      Klubisihteerin toimenkuva     </vt:lpstr>
      <vt:lpstr>GAT – Maailmanlaajuinen toimintaryhmä Global Action Team </vt:lpstr>
      <vt:lpstr>Sihteerin avaintehtävät 1/2</vt:lpstr>
      <vt:lpstr>Sihteerin avaintehtävät 2/2</vt:lpstr>
      <vt:lpstr>Viranomaisasiat</vt:lpstr>
      <vt:lpstr>Jäsenrekisteriasiat Lion Portal</vt:lpstr>
      <vt:lpstr>Kotimainen jäsenrekisteri</vt:lpstr>
      <vt:lpstr>Linkit Kotimaisen jäsenrekisterin ohjeisiin H-piirin nettisivuilla </vt:lpstr>
      <vt:lpstr>Aktiviteettien kirjaaminen  Lion Portal &gt; Klubipalvelutoiminta</vt:lpstr>
      <vt:lpstr>Sihteerin tehtävät kokouksissa</vt:lpstr>
      <vt:lpstr>Erilaisia kokouspöytäkirjoja</vt:lpstr>
      <vt:lpstr>Yleisin pöytäkirjakäytäntö</vt:lpstr>
      <vt:lpstr>Pöytäkirjan rakenne</vt:lpstr>
      <vt:lpstr>    Toimintakertomus 1/3</vt:lpstr>
      <vt:lpstr>   Toimintakertomus 2/3</vt:lpstr>
      <vt:lpstr>Toimintakertomus 3/3</vt:lpstr>
      <vt:lpstr>Tietosuojalaki (GDPR)</vt:lpstr>
      <vt:lpstr>Tietosuoja – käytännön asioita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Sihteerin opas</dc:title>
  <dc:subject>Sihteerin opas</dc:subject>
  <dc:creator>Lions 107-H-piiri</dc:creator>
  <cp:lastModifiedBy>Tor-Erik Backström</cp:lastModifiedBy>
  <cp:revision>293</cp:revision>
  <cp:lastPrinted>2018-02-23T12:35:07Z</cp:lastPrinted>
  <dcterms:created xsi:type="dcterms:W3CDTF">2010-05-05T13:07:17Z</dcterms:created>
  <dcterms:modified xsi:type="dcterms:W3CDTF">2025-06-28T05:34:20Z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0x0101001BECAE5223D3C6489ECECD68F557C86B</vt:lpwstr>
  </property>
</Properties>
</file>