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4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</p:sldIdLst>
  <p:sldSz cx="12192000" cy="6858000"/>
  <p:notesSz cx="6858000" cy="9144000"/>
  <p:embeddedFontLst>
    <p:embeddedFont>
      <p:font typeface="Arial Narrow" panose="020B0606020202030204" pitchFamily="34" charset="0"/>
      <p:regular r:id="rId46"/>
      <p:bold r:id="rId47"/>
      <p:italic r:id="rId48"/>
      <p:boldItalic r:id="rId49"/>
    </p:embeddedFont>
    <p:embeddedFont>
      <p:font typeface="Open Sans" panose="020B0606030504020204" pitchFamily="34" charset="0"/>
      <p:regular r:id="rId50"/>
      <p:bold r:id="rId51"/>
      <p:italic r:id="rId52"/>
      <p:boldItalic r:id="rId53"/>
    </p:embeddedFont>
    <p:embeddedFont>
      <p:font typeface="Quattrocento Sans" panose="020B0502050000020003" pitchFamily="34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glk/BsrmtFbEVSi7wmeMy9rgwX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27D492-B1CD-45BA-8343-1D8D4138372D}">
  <a:tblStyle styleId="{5627D492-B1CD-45BA-8343-1D8D4138372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customschemas.google.com/relationships/presentationmetadata" Target="metadata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-Erik Backström" userId="df51e6a8769a40b6" providerId="LiveId" clId="{8C06EA2A-AD20-4C69-B007-0C9504BE83DE}"/>
    <pc:docChg chg="modSld">
      <pc:chgData name="Tor-Erik Backström" userId="df51e6a8769a40b6" providerId="LiveId" clId="{8C06EA2A-AD20-4C69-B007-0C9504BE83DE}" dt="2025-06-28T05:33:14.541" v="3" actId="20577"/>
      <pc:docMkLst>
        <pc:docMk/>
      </pc:docMkLst>
      <pc:sldChg chg="modSp mod">
        <pc:chgData name="Tor-Erik Backström" userId="df51e6a8769a40b6" providerId="LiveId" clId="{8C06EA2A-AD20-4C69-B007-0C9504BE83DE}" dt="2025-06-28T05:33:14.541" v="3" actId="20577"/>
        <pc:sldMkLst>
          <pc:docMk/>
          <pc:sldMk cId="0" sldId="256"/>
        </pc:sldMkLst>
        <pc:spChg chg="mod">
          <ac:chgData name="Tor-Erik Backström" userId="df51e6a8769a40b6" providerId="LiveId" clId="{8C06EA2A-AD20-4C69-B007-0C9504BE83DE}" dt="2025-06-28T05:33:14.541" v="3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RAHASTONHOITAJA-harjoitus-2024.pdf (tehdään joko valmennuksessa tai kotiin mukaan)</a:t>
            </a:r>
            <a:endParaRPr/>
          </a:p>
        </p:txBody>
      </p:sp>
      <p:sp>
        <p:nvSpPr>
          <p:cNvPr id="297" name="Google Shape;297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RAHASTONHOITAJA-harjoitus-2024.pdf (tehdään joko valmennuksessa tai kotiin mukaan)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RAHASTONHOITAJA-harjoitus-2024.pdf (tehdään joko valmennuksessa tai kotiin mukaan)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Kassavirran-suunnittelu.xlsx, kotiinviemisiksi</a:t>
            </a:r>
            <a:endParaRPr/>
          </a:p>
        </p:txBody>
      </p:sp>
      <p:sp>
        <p:nvSpPr>
          <p:cNvPr id="387" name="Google Shape;387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3" name="Google Shape;39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fi-FI"/>
              <a:t>Kassavirran-suunnittelu.xlsx, kotiinviemisiksi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9" name="Google Shape;41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fi-FI"/>
              <a:t>Tavoitteena on yleiskuvan saaminen siitä, vastaako tilinpäätös olennaisiltaan osin yhdistyksen toimintaa ja taloudellista asemaa, sekä onko klubin hallinto järjestetty ja hoidettu lain, sääntöjen ja kokousten päätösten mukaisesti.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1">
  <p:cSld name="Otsikkodia1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42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2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2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42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2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42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1">
  <p:cSld name="Välidia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51" descr="Group of young people huddling in gym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86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</p:pic>
      <p:sp>
        <p:nvSpPr>
          <p:cNvPr id="93" name="Google Shape;93;p51"/>
          <p:cNvSpPr/>
          <p:nvPr/>
        </p:nvSpPr>
        <p:spPr>
          <a:xfrm>
            <a:off x="4366719" y="3497120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94" name="Google Shape;94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51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1"/>
          <p:cNvSpPr txBox="1">
            <a:spLocks noGrp="1"/>
          </p:cNvSpPr>
          <p:nvPr>
            <p:ph type="body" idx="1"/>
          </p:nvPr>
        </p:nvSpPr>
        <p:spPr>
          <a:xfrm>
            <a:off x="152813" y="2417523"/>
            <a:ext cx="11886374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51"/>
          <p:cNvSpPr txBox="1">
            <a:spLocks noGrp="1"/>
          </p:cNvSpPr>
          <p:nvPr>
            <p:ph type="body" idx="2"/>
          </p:nvPr>
        </p:nvSpPr>
        <p:spPr>
          <a:xfrm>
            <a:off x="150991" y="3949220"/>
            <a:ext cx="11886374" cy="88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2">
  <p:cSld name="Tekstidia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1" name="Google Shape;101;p52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2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52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52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05" name="Google Shape;105;p52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52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4">
  <p:cSld name="Tekstidia4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53" descr="Abstract white waves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92000">
                <a:srgbClr val="7A2582"/>
              </a:gs>
              <a:gs pos="100000">
                <a:srgbClr val="7A2582"/>
              </a:gs>
            </a:gsLst>
            <a:lin ang="3600000" scaled="0"/>
          </a:gradFill>
          <a:ln>
            <a:noFill/>
          </a:ln>
        </p:spPr>
      </p:pic>
      <p:sp>
        <p:nvSpPr>
          <p:cNvPr id="109" name="Google Shape;109;p53"/>
          <p:cNvSpPr/>
          <p:nvPr/>
        </p:nvSpPr>
        <p:spPr>
          <a:xfrm>
            <a:off x="4366719" y="2340858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0" name="Google Shape;110;p53"/>
          <p:cNvSpPr txBox="1">
            <a:spLocks noGrp="1"/>
          </p:cNvSpPr>
          <p:nvPr>
            <p:ph type="body" idx="1"/>
          </p:nvPr>
        </p:nvSpPr>
        <p:spPr>
          <a:xfrm>
            <a:off x="1158848" y="2645655"/>
            <a:ext cx="9870660" cy="375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1" name="Google Shape;11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3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3"/>
          <p:cNvSpPr txBox="1">
            <a:spLocks noGrp="1"/>
          </p:cNvSpPr>
          <p:nvPr>
            <p:ph type="title"/>
          </p:nvPr>
        </p:nvSpPr>
        <p:spPr>
          <a:xfrm>
            <a:off x="568765" y="694660"/>
            <a:ext cx="11050821" cy="143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5">
  <p:cSld name="Tekstidia5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16" name="Google Shape;116;p54"/>
          <p:cNvSpPr/>
          <p:nvPr/>
        </p:nvSpPr>
        <p:spPr>
          <a:xfrm>
            <a:off x="8320517" y="152400"/>
            <a:ext cx="3871482" cy="6705600"/>
          </a:xfrm>
          <a:custGeom>
            <a:avLst/>
            <a:gdLst/>
            <a:ahLst/>
            <a:cxnLst/>
            <a:rect l="l" t="t" r="r" b="b"/>
            <a:pathLst>
              <a:path w="3871482" h="6705600" extrusionOk="0">
                <a:moveTo>
                  <a:pt x="0" y="6705600"/>
                </a:moveTo>
                <a:lnTo>
                  <a:pt x="3871483" y="0"/>
                </a:lnTo>
                <a:lnTo>
                  <a:pt x="3871483" y="6705600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4"/>
          <p:cNvSpPr/>
          <p:nvPr/>
        </p:nvSpPr>
        <p:spPr>
          <a:xfrm>
            <a:off x="9074702" y="1458686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4"/>
          <p:cNvSpPr/>
          <p:nvPr/>
        </p:nvSpPr>
        <p:spPr>
          <a:xfrm>
            <a:off x="9813174" y="2737757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4"/>
          <p:cNvSpPr/>
          <p:nvPr/>
        </p:nvSpPr>
        <p:spPr>
          <a:xfrm rot="10800000">
            <a:off x="-1293" y="0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4"/>
          <p:cNvSpPr/>
          <p:nvPr/>
        </p:nvSpPr>
        <p:spPr>
          <a:xfrm rot="10800000">
            <a:off x="-3" y="0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4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4"/>
          <p:cNvSpPr/>
          <p:nvPr/>
        </p:nvSpPr>
        <p:spPr>
          <a:xfrm>
            <a:off x="4632959" y="165853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23" name="Google Shape;123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54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4"/>
          <p:cNvSpPr txBox="1">
            <a:spLocks noGrp="1"/>
          </p:cNvSpPr>
          <p:nvPr>
            <p:ph type="title"/>
          </p:nvPr>
        </p:nvSpPr>
        <p:spPr>
          <a:xfrm>
            <a:off x="838200" y="843516"/>
            <a:ext cx="10515600" cy="615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6" name="Google Shape;126;p54"/>
          <p:cNvSpPr txBox="1">
            <a:spLocks noGrp="1"/>
          </p:cNvSpPr>
          <p:nvPr>
            <p:ph type="body" idx="1"/>
          </p:nvPr>
        </p:nvSpPr>
        <p:spPr>
          <a:xfrm>
            <a:off x="1679575" y="2352675"/>
            <a:ext cx="8810625" cy="435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1">
  <p:cSld name="Kaksi palstaa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" name="Google Shape;129;p55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55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144692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55"/>
          <p:cNvSpPr txBox="1">
            <a:spLocks noGrp="1"/>
          </p:cNvSpPr>
          <p:nvPr>
            <p:ph type="body" idx="1"/>
          </p:nvPr>
        </p:nvSpPr>
        <p:spPr>
          <a:xfrm>
            <a:off x="1026001" y="183241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55"/>
          <p:cNvSpPr txBox="1">
            <a:spLocks noGrp="1"/>
          </p:cNvSpPr>
          <p:nvPr>
            <p:ph type="body" idx="2"/>
          </p:nvPr>
        </p:nvSpPr>
        <p:spPr>
          <a:xfrm>
            <a:off x="6184719" y="182920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55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2 - tiivis asettelu">
  <p:cSld name="Kaksi palstaa2 - tiivis asettelu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Google Shape;139;p56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56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43" name="Google Shape;143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6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5" name="Google Shape;145;p56"/>
          <p:cNvSpPr txBox="1">
            <a:spLocks noGrp="1"/>
          </p:cNvSpPr>
          <p:nvPr>
            <p:ph type="body" idx="1"/>
          </p:nvPr>
        </p:nvSpPr>
        <p:spPr>
          <a:xfrm>
            <a:off x="250319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56"/>
          <p:cNvSpPr txBox="1">
            <a:spLocks noGrp="1"/>
          </p:cNvSpPr>
          <p:nvPr>
            <p:ph type="body" idx="2"/>
          </p:nvPr>
        </p:nvSpPr>
        <p:spPr>
          <a:xfrm>
            <a:off x="6244404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1">
  <p:cSld name="Tekstidia - tiivis asettelu 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57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57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53" name="Google Shape;15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7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5" name="Google Shape;155;p57"/>
          <p:cNvSpPr txBox="1">
            <a:spLocks noGrp="1"/>
          </p:cNvSpPr>
          <p:nvPr>
            <p:ph type="body" idx="1"/>
          </p:nvPr>
        </p:nvSpPr>
        <p:spPr>
          <a:xfrm>
            <a:off x="250318" y="1192290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2">
  <p:cSld name="Tekstidia - tiivis asettelu 2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58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58"/>
          <p:cNvSpPr/>
          <p:nvPr/>
        </p:nvSpPr>
        <p:spPr>
          <a:xfrm>
            <a:off x="361858" y="181583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0" name="Google Shape;160;p58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58"/>
          <p:cNvSpPr txBox="1">
            <a:spLocks noGrp="1"/>
          </p:cNvSpPr>
          <p:nvPr>
            <p:ph type="body" idx="1"/>
          </p:nvPr>
        </p:nvSpPr>
        <p:spPr>
          <a:xfrm>
            <a:off x="250318" y="2043277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58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8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3">
  <p:cSld name="Tekstidia - tiivis asettelu 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59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59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59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9"/>
          <p:cNvSpPr/>
          <p:nvPr/>
        </p:nvSpPr>
        <p:spPr>
          <a:xfrm>
            <a:off x="361858" y="12271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71" name="Google Shape;171;p59"/>
          <p:cNvSpPr txBox="1">
            <a:spLocks noGrp="1"/>
          </p:cNvSpPr>
          <p:nvPr>
            <p:ph type="title"/>
          </p:nvPr>
        </p:nvSpPr>
        <p:spPr>
          <a:xfrm>
            <a:off x="251791" y="538513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2" name="Google Shape;172;p59"/>
          <p:cNvSpPr txBox="1">
            <a:spLocks noGrp="1"/>
          </p:cNvSpPr>
          <p:nvPr>
            <p:ph type="body" idx="1"/>
          </p:nvPr>
        </p:nvSpPr>
        <p:spPr>
          <a:xfrm>
            <a:off x="250318" y="1454555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atikkodia1">
  <p:cSld name="Laatikkodia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9285B"/>
              </a:gs>
              <a:gs pos="24000">
                <a:srgbClr val="732E81"/>
              </a:gs>
              <a:gs pos="52999">
                <a:srgbClr val="5A3786"/>
              </a:gs>
              <a:gs pos="100000">
                <a:srgbClr val="0A5496"/>
              </a:gs>
            </a:gsLst>
            <a:lin ang="174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5" name="Google Shape;175;p60"/>
          <p:cNvPicPr preferRelativeResize="0"/>
          <p:nvPr/>
        </p:nvPicPr>
        <p:blipFill rotWithShape="1">
          <a:blip r:embed="rId2">
            <a:alphaModFix amt="7000"/>
          </a:blip>
          <a:srcRect t="2" r="-355" b="-769"/>
          <a:stretch/>
        </p:blipFill>
        <p:spPr>
          <a:xfrm>
            <a:off x="2753039" y="195681"/>
            <a:ext cx="6937768" cy="659103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60"/>
          <p:cNvSpPr/>
          <p:nvPr/>
        </p:nvSpPr>
        <p:spPr>
          <a:xfrm>
            <a:off x="5496794" y="2691003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0"/>
          <p:cNvSpPr/>
          <p:nvPr/>
        </p:nvSpPr>
        <p:spPr>
          <a:xfrm>
            <a:off x="57416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60"/>
          <p:cNvSpPr/>
          <p:nvPr/>
        </p:nvSpPr>
        <p:spPr>
          <a:xfrm>
            <a:off x="4440001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0"/>
          <p:cNvSpPr/>
          <p:nvPr/>
        </p:nvSpPr>
        <p:spPr>
          <a:xfrm>
            <a:off x="830583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60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60"/>
          <p:cNvSpPr txBox="1">
            <a:spLocks noGrp="1"/>
          </p:cNvSpPr>
          <p:nvPr>
            <p:ph type="title"/>
          </p:nvPr>
        </p:nvSpPr>
        <p:spPr>
          <a:xfrm>
            <a:off x="838200" y="12325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2" name="Google Shape;182;p60"/>
          <p:cNvSpPr txBox="1">
            <a:spLocks noGrp="1"/>
          </p:cNvSpPr>
          <p:nvPr>
            <p:ph type="body" idx="1"/>
          </p:nvPr>
        </p:nvSpPr>
        <p:spPr>
          <a:xfrm>
            <a:off x="838200" y="2832619"/>
            <a:ext cx="105156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60"/>
          <p:cNvSpPr txBox="1">
            <a:spLocks noGrp="1"/>
          </p:cNvSpPr>
          <p:nvPr>
            <p:ph type="body" idx="2"/>
          </p:nvPr>
        </p:nvSpPr>
        <p:spPr>
          <a:xfrm>
            <a:off x="695195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60"/>
          <p:cNvSpPr txBox="1">
            <a:spLocks noGrp="1"/>
          </p:cNvSpPr>
          <p:nvPr>
            <p:ph type="body" idx="3"/>
          </p:nvPr>
        </p:nvSpPr>
        <p:spPr>
          <a:xfrm>
            <a:off x="4561562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60"/>
          <p:cNvSpPr txBox="1">
            <a:spLocks noGrp="1"/>
          </p:cNvSpPr>
          <p:nvPr>
            <p:ph type="body" idx="4"/>
          </p:nvPr>
        </p:nvSpPr>
        <p:spPr>
          <a:xfrm>
            <a:off x="8427930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1">
  <p:cSld name="Tekstidia 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" name="Google Shape;21;p43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3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5" name="Google Shape;2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3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3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taattidia">
  <p:cSld name="Sitaattidia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8" name="Google Shape;188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580415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61"/>
          <p:cNvSpPr/>
          <p:nvPr/>
        </p:nvSpPr>
        <p:spPr>
          <a:xfrm>
            <a:off x="838200" y="1143000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/>
          </a:p>
        </p:txBody>
      </p:sp>
      <p:sp>
        <p:nvSpPr>
          <p:cNvPr id="191" name="Google Shape;191;p61"/>
          <p:cNvSpPr/>
          <p:nvPr/>
        </p:nvSpPr>
        <p:spPr>
          <a:xfrm>
            <a:off x="9916281" y="4014626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/>
          </a:p>
        </p:txBody>
      </p:sp>
      <p:sp>
        <p:nvSpPr>
          <p:cNvPr id="192" name="Google Shape;192;p61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61"/>
          <p:cNvSpPr txBox="1">
            <a:spLocks noGrp="1"/>
          </p:cNvSpPr>
          <p:nvPr>
            <p:ph type="body" idx="1"/>
          </p:nvPr>
        </p:nvSpPr>
        <p:spPr>
          <a:xfrm>
            <a:off x="1835728" y="1917756"/>
            <a:ext cx="8520546" cy="301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1">
  <p:cSld name="Tyhjädia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62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62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8" name="Google Shape;198;p62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62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2">
  <p:cSld name="Tyhjädia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" name="Google Shape;203;p63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63"/>
          <p:cNvSpPr txBox="1">
            <a:spLocks noGrp="1"/>
          </p:cNvSpPr>
          <p:nvPr>
            <p:ph type="title"/>
          </p:nvPr>
        </p:nvSpPr>
        <p:spPr>
          <a:xfrm>
            <a:off x="1026001" y="721595"/>
            <a:ext cx="10833904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5" name="Google Shape;205;p63"/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63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3">
  <p:cSld name="Tyhjädia3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" name="Google Shape;209;p64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3">
  <p:cSld name="Välidia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</a:pPr>
            <a:endParaRPr sz="3000" b="0" i="0" u="none" strike="noStrike" cap="non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4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4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44"/>
          <p:cNvSpPr/>
          <p:nvPr/>
        </p:nvSpPr>
        <p:spPr>
          <a:xfrm>
            <a:off x="5334000" y="0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 extrusionOk="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4"/>
          <p:cNvSpPr/>
          <p:nvPr/>
        </p:nvSpPr>
        <p:spPr>
          <a:xfrm>
            <a:off x="5334000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44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44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3541" y="4495800"/>
            <a:ext cx="1751259" cy="17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4"/>
          <p:cNvSpPr/>
          <p:nvPr/>
        </p:nvSpPr>
        <p:spPr>
          <a:xfrm rot="5400000" flipH="1">
            <a:off x="3039510" y="612469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4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2">
  <p:cSld name="Välidia2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45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1000">
                <a:srgbClr val="7A2582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</p:pic>
      <p:sp>
        <p:nvSpPr>
          <p:cNvPr id="41" name="Google Shape;41;p45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45"/>
          <p:cNvSpPr/>
          <p:nvPr/>
        </p:nvSpPr>
        <p:spPr>
          <a:xfrm>
            <a:off x="6719908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Google Shape;43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1400" y="2057400"/>
            <a:ext cx="2491108" cy="2366552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5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45"/>
          <p:cNvSpPr/>
          <p:nvPr/>
        </p:nvSpPr>
        <p:spPr>
          <a:xfrm>
            <a:off x="1069244" y="3733800"/>
            <a:ext cx="2359756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6" name="Google Shape;46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5"/>
          <p:cNvSpPr txBox="1">
            <a:spLocks noGrp="1"/>
          </p:cNvSpPr>
          <p:nvPr>
            <p:ph type="body" idx="1"/>
          </p:nvPr>
        </p:nvSpPr>
        <p:spPr>
          <a:xfrm>
            <a:off x="968554" y="2728974"/>
            <a:ext cx="6373942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3">
  <p:cSld name="Tekstidia3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" name="Google Shape;51;p46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46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3" name="Google Shape;53;p46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46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46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46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iitosdia">
  <p:cSld name="Kiitosdia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47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47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47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47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804" y="1030084"/>
            <a:ext cx="2013656" cy="1964324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47"/>
          <p:cNvSpPr txBox="1"/>
          <p:nvPr/>
        </p:nvSpPr>
        <p:spPr>
          <a:xfrm>
            <a:off x="2238249" y="3658676"/>
            <a:ext cx="7772400" cy="192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525" tIns="40750" rIns="81525" bIns="4075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Kiitos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Tack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/>
          </a:p>
        </p:txBody>
      </p:sp>
      <p:sp>
        <p:nvSpPr>
          <p:cNvPr id="64" name="Google Shape;64;p47"/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50" tIns="47325" rIns="94650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>
  <p:cSld name="Otsikkodia2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48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8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48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8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48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48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48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48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3">
  <p:cSld name="Otsikkodia3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49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49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7" name="Google Shape;77;p49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9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9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49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4">
  <p:cSld name="Otsikkodia4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50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50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5" name="Google Shape;85;p50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50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50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50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9" name="Google Shape;89;p50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50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1" descr="Kuva, joka sisältää kohteen symboli, logo, tunnus, Tavaramerkki&#10;&#10;Kuvaus luotu automaattisesti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607980" y="1072701"/>
            <a:ext cx="4976040" cy="47125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clubs.org/en/resources-for-members/resource-center/exchange-rat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ro.fi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.fi/koulutus-1/klubi-ja-piiri/alasivu/klubin_rahastonhoitaja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ons.fi/site/assets/files/23775/434_lionsklubin_rahastonhoitajan_sininen_kirja.pdf" TargetMode="External"/><Relationship Id="rId5" Type="http://schemas.openxmlformats.org/officeDocument/2006/relationships/hyperlink" Target="https://cdn2.webdamdb.com/md_UFmTQqApBB01.jpg.pdf?v=1" TargetMode="External"/><Relationship Id="rId4" Type="http://schemas.openxmlformats.org/officeDocument/2006/relationships/hyperlink" Target="https://www.lionsclubs.org/f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oliisi.fi/hae-arpajais-ja-rahankerayslupa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</a:pPr>
            <a:r>
              <a:rPr lang="fi-FI"/>
              <a:t>Rahastonhoitajavalmennus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</a:pPr>
            <a:endParaRPr/>
          </a:p>
        </p:txBody>
      </p:sp>
      <p:sp>
        <p:nvSpPr>
          <p:cNvPr id="215" name="Google Shape;215;p1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dirty="0"/>
              <a:t>MD 107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dirty="0"/>
              <a:t>2025-26</a:t>
            </a:r>
            <a:endParaRPr dirty="0"/>
          </a:p>
        </p:txBody>
      </p:sp>
      <p:pic>
        <p:nvPicPr>
          <p:cNvPr id="216" name="Google Shape;21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15216" y="232152"/>
            <a:ext cx="2203708" cy="1136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0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Jäsenmaksut 	</a:t>
            </a:r>
            <a:endParaRPr/>
          </a:p>
        </p:txBody>
      </p:sp>
      <p:sp>
        <p:nvSpPr>
          <p:cNvPr id="281" name="Google Shape;281;p10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Klubin jäsenmaksu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päätetään klubin vuosi-/vaalikokouksessa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peritään jäseniltä yleensä yhdessä tai kahdessa erässä, sovituin eräpäivin</a:t>
            </a:r>
            <a:endParaRPr/>
          </a:p>
          <a:p>
            <a:pPr marL="538163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Piirin jäsenmaksu (mahdollinen)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päätetään piirin vuosikokouksessa</a:t>
            </a:r>
            <a:endParaRPr/>
          </a:p>
          <a:p>
            <a:pPr marL="538163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Kotimainen jäsenmaksu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laskutus yhdessä erässä, eräpäivä 15.8.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lasketaan 30.6. rekisterissä olevan jäsenmäärän mukaan (ilmoitus tehtävä viim. 15.6. – tarkista pvm vuosittain)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ei hyvityksiä vuodenaikaisista vähennyksistä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tulee sähköpostitse klubin viralliseen sähköpostisoitteeseen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Jäsenmaksut 	</a:t>
            </a:r>
            <a:endParaRPr/>
          </a:p>
        </p:txBody>
      </p:sp>
      <p:sp>
        <p:nvSpPr>
          <p:cNvPr id="287" name="Google Shape;287;p11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Kansainvälinen jäsenmaksu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laskutus kahdessa erässä, eräpäivä 31.7. ja 31.1.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lasketaan 30.6. ja 31.12. rekisterissä olevan jäsenmäärän mukaan, ilmoitukset tehtävä n. 15. pv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varmista MyLCI:n käyttöoikeutesi ja tarkista jatkossa päämajan tiliote säännöllisesti. 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jos klubisi on valinnut ”Älä tilaa tulostettua tiliotetta”, LCI ei lähetä puolivuotisjäsenmaksusta paperilaskua vaan se on tulostettava järjestelmästä. 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sama koskee uusien jäsenten jäsenmaksulaskuja</a:t>
            </a:r>
            <a:endParaRPr/>
          </a:p>
          <a:p>
            <a:pPr marL="538163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Klubin äänioikeus kokouksissa edellyttää jäsenmaksujen suorittamista ajallaan!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Maksut LCI:lle 	</a:t>
            </a:r>
            <a:endParaRPr/>
          </a:p>
        </p:txBody>
      </p:sp>
      <p:sp>
        <p:nvSpPr>
          <p:cNvPr id="293" name="Google Shape;293;p12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Luottokorttimaksu tai PayPal-maksu MyLCI:ssä</a:t>
            </a: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kurssivaihtelujen takia kannattaa maksaa hieman ylimääräistä</a:t>
            </a:r>
            <a:endParaRPr/>
          </a:p>
          <a:p>
            <a:pPr marL="538163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SEPA-maksu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saaja Lions Clubs International, 300 W 22nd Street, </a:t>
            </a:r>
            <a:r>
              <a:rPr lang="fi-FI" sz="1800"/>
              <a:t>Oak Brook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, ILLINOIS, 60523-8842, USA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IBAN-koodi: GB62CHAS60924241287084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BIC-koodi: CHASGB2L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viestikenttään klubin nimi ja kv. numero, </a:t>
            </a:r>
            <a:r>
              <a:rPr lang="fi-FI" b="1">
                <a:latin typeface="Arial"/>
                <a:ea typeface="Arial"/>
                <a:cs typeface="Arial"/>
                <a:sym typeface="Arial"/>
              </a:rPr>
              <a:t>maksu euroissa</a:t>
            </a:r>
            <a:endParaRPr/>
          </a:p>
          <a:p>
            <a:pPr marL="538162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tarkista LCI:n kurssi ja maksa vähintään viisi pankkipäivää ennen kuunvaihdetta, jotta vältyt </a:t>
            </a:r>
            <a:r>
              <a:rPr lang="fi-FI" sz="1800"/>
              <a:t>lisämaksusta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LCI:n kurssin vaihtuessa: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2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fi-FI" sz="1600" u="sng">
                <a:latin typeface="Arial"/>
                <a:ea typeface="Arial"/>
                <a:cs typeface="Arial"/>
                <a:sym typeface="Arial"/>
                <a:hlinkClick r:id="rId3"/>
              </a:rPr>
              <a:t>https://www.lionsclubs.org/fi/resources-for-members/resource-center/exchange-rates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body" idx="1"/>
          </p:nvPr>
        </p:nvSpPr>
        <p:spPr>
          <a:xfrm>
            <a:off x="968554" y="2728974"/>
            <a:ext cx="6373942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fi-FI"/>
              <a:t>Harjoitus</a:t>
            </a:r>
            <a:endParaRPr/>
          </a:p>
        </p:txBody>
      </p:sp>
      <p:sp>
        <p:nvSpPr>
          <p:cNvPr id="300" name="Google Shape;300;p13"/>
          <p:cNvSpPr txBox="1"/>
          <p:nvPr/>
        </p:nvSpPr>
        <p:spPr>
          <a:xfrm>
            <a:off x="7985988" y="5111563"/>
            <a:ext cx="4059612" cy="1246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Hallinto- vai aktiviteetti-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varoja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4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fi-FI"/>
              <a:t>Hallinto- vai aktiviteettivaroja?</a:t>
            </a:r>
            <a:endParaRPr/>
          </a:p>
        </p:txBody>
      </p:sp>
      <p:sp>
        <p:nvSpPr>
          <p:cNvPr id="307" name="Google Shape;307;p14"/>
          <p:cNvSpPr txBox="1">
            <a:spLocks noGrp="1"/>
          </p:cNvSpPr>
          <p:nvPr>
            <p:ph type="body" idx="1"/>
          </p:nvPr>
        </p:nvSpPr>
        <p:spPr>
          <a:xfrm>
            <a:off x="3456000" y="2484000"/>
            <a:ext cx="4593600" cy="34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endParaRPr/>
          </a:p>
        </p:txBody>
      </p:sp>
      <p:pic>
        <p:nvPicPr>
          <p:cNvPr id="308" name="Google Shape;30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1814" y="1719076"/>
            <a:ext cx="7513971" cy="4816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37445" y="1191525"/>
            <a:ext cx="1158340" cy="579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5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fi-FI"/>
              <a:t>Hallinto- vai aktiviteettivaroja?</a:t>
            </a:r>
            <a:endParaRPr/>
          </a:p>
        </p:txBody>
      </p:sp>
      <p:sp>
        <p:nvSpPr>
          <p:cNvPr id="316" name="Google Shape;316;p15"/>
          <p:cNvSpPr txBox="1">
            <a:spLocks noGrp="1"/>
          </p:cNvSpPr>
          <p:nvPr>
            <p:ph type="body" idx="1"/>
          </p:nvPr>
        </p:nvSpPr>
        <p:spPr>
          <a:xfrm>
            <a:off x="3456000" y="2484000"/>
            <a:ext cx="4593600" cy="34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endParaRPr/>
          </a:p>
        </p:txBody>
      </p:sp>
      <p:pic>
        <p:nvPicPr>
          <p:cNvPr id="317" name="Google Shape;31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7445" y="1192628"/>
            <a:ext cx="1158340" cy="579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9435" y="1692198"/>
            <a:ext cx="7506350" cy="4999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6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Rahastonhoitajan vuosikello</a:t>
            </a:r>
            <a:endParaRPr/>
          </a:p>
        </p:txBody>
      </p:sp>
      <p:sp>
        <p:nvSpPr>
          <p:cNvPr id="324" name="Google Shape;324;p16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i-FI"/>
              <a:t>Kuukausikohtaiset tehtävät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Vuosikello 	</a:t>
            </a:r>
            <a:endParaRPr/>
          </a:p>
        </p:txBody>
      </p:sp>
      <p:sp>
        <p:nvSpPr>
          <p:cNvPr id="330" name="Google Shape;330;p17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Toukokuu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varmista, että presidentti on kirjannut tulevan kauden virkailijat MyLioniin 15.5. mennessä, näin saat asianmukaiset oikeudet käyttöösi MyLCI:in 1.7. alkaen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hallituksen kokouksessa päätetään tilinkäyttöoikeuksien siirto uudelle rahastonhoitajalle ja presidentille (</a:t>
            </a:r>
            <a:r>
              <a:rPr lang="fi-FI" sz="1800"/>
              <a:t>pöytäkirjanote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pankkiin)</a:t>
            </a:r>
            <a:endParaRPr/>
          </a:p>
          <a:p>
            <a:pPr marL="3429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Kesäkuu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varmista, että jäsenraportti tehdään ajallaan (10.6. mennessä), jotta uudet jäsenmaksut perustuvat oikeaan jäsenmäärään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Suomen Lions-liiton vuosikokous yhdessä presidentin ja sihteerin kanssa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8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Vuosikello 	</a:t>
            </a:r>
            <a:endParaRPr/>
          </a:p>
        </p:txBody>
      </p:sp>
      <p:sp>
        <p:nvSpPr>
          <p:cNvPr id="336" name="Google Shape;336;p18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Heinäkuu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aktivoi </a:t>
            </a:r>
            <a:r>
              <a:rPr lang="fi-FI" sz="1800"/>
              <a:t>tilin käyttöoikeudet</a:t>
            </a:r>
            <a:r>
              <a:rPr lang="fi-FI" sz="1800">
                <a:latin typeface="Arial"/>
                <a:ea typeface="Arial"/>
                <a:cs typeface="Arial"/>
                <a:sym typeface="Arial"/>
              </a:rPr>
              <a:t> pankissa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PRH-ilmoitus yhdessä presidentin kanssa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kv-jäsenmaksulasku erääntyy 31.7.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kirjaa edellisen kauden tapahtumat/toimita aineisto kirjanpitäjälle </a:t>
            </a:r>
            <a:br>
              <a:rPr lang="fi-FI" sz="1800">
                <a:latin typeface="Arial"/>
                <a:ea typeface="Arial"/>
                <a:cs typeface="Arial"/>
                <a:sym typeface="Arial"/>
              </a:rPr>
            </a:br>
            <a:r>
              <a:rPr lang="fi-FI" sz="1800">
                <a:latin typeface="Arial"/>
                <a:ea typeface="Arial"/>
                <a:cs typeface="Arial"/>
                <a:sym typeface="Arial"/>
              </a:rPr>
              <a:t>(tilinpäätöksen oltava valmis 4 kk:n sisällä tilikauden päättymisestä)</a:t>
            </a:r>
            <a:endParaRPr/>
          </a:p>
          <a:p>
            <a:pPr marL="3429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Elokuu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kotimainen jäsenmaksu erääntyy 15.8.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jäsenmaksulaskut klubin jäsenille (klubikohtaiset käytännöt)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Vuosikello 	</a:t>
            </a:r>
            <a:endParaRPr/>
          </a:p>
        </p:txBody>
      </p:sp>
      <p:sp>
        <p:nvSpPr>
          <p:cNvPr id="342" name="Google Shape;342;p19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Syyskuu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Tilinpäätös ja vuosikertomus toiminnantarkastajille neljä viikkoa ennen klubin vuosikokousta -&gt; hallituksen allekirjoitus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Toiminnantarkastuskertomus hallitukselle kaksi viikkoa ennen klubin vuosikokousta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Talousarvion tarkistus yhdessä hallituksen kanssa </a:t>
            </a:r>
            <a:endParaRPr/>
          </a:p>
          <a:p>
            <a:pPr marL="3429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Lokakuu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Edellisen kauden tilinpäätös (ml. vuosikertomus) toiminnantarkastuskertomuksineen vahvistetaan klubin vuosikokouksessa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tilinpäätöksen esittely vuosikokouksessa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Rahastonhoitajan toimenkuva</a:t>
            </a:r>
            <a:endParaRPr/>
          </a:p>
        </p:txBody>
      </p:sp>
      <p:sp>
        <p:nvSpPr>
          <p:cNvPr id="222" name="Google Shape;222;p2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Rahastonhoitaja on klubin hallituksen jäsen ja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avustaa presidenttiä klubin toimintasuunnitelman laatimisessa ja toteuttamisessa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vastaa vuosibudjetin laadinnasta yhdessä presidentin kanssa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vastaa klubin rahavaroista ja kirjanpidosta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vastaa klubin tilinpäätöksen laadinnasta ja oikeellisuudesta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vastaa klubin maksuvalmiudesta (myös seuraavan kauden alusta)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osallistuu piirin virallisiin tapahtumiin</a:t>
            </a:r>
            <a:endParaRPr/>
          </a:p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Rahastonhoitajan avaintehtäviin kuuluu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klubin laskujen maksu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piirin vuosikokouksen päättämien maksujen hoito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klubin saamisten laskutus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rahatilanteen raportointi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tilinpäätöksen laatiminen ja toimittaminen toiminnantarkastajille säädetyssä ajassa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0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Vuosikello 	</a:t>
            </a:r>
            <a:endParaRPr/>
          </a:p>
        </p:txBody>
      </p:sp>
      <p:sp>
        <p:nvSpPr>
          <p:cNvPr id="348" name="Google Shape;348;p20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Joulukuu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varmista, että jäsenraportit tehdään 15.12. mennessä, jotta tammikuun jäsenmaksut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perustuvat oikeaan jäsenmäärään</a:t>
            </a:r>
            <a:endParaRPr/>
          </a:p>
          <a:p>
            <a:pPr marL="3429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Tammikuu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kv-jäsenmaksulasku erääntyy 31.1.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1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Vuosikello 	</a:t>
            </a:r>
            <a:endParaRPr/>
          </a:p>
        </p:txBody>
      </p:sp>
      <p:sp>
        <p:nvSpPr>
          <p:cNvPr id="354" name="Google Shape;354;p21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Helmi-maaliskuu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Seuraavan kauden toimintasuunnitelman laadinta yhdessä tulevan presidentin kanssa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Talousarvion laadinta yhdessä tulevan presidentin kanssa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Suurten aktiviteettien kyseessä ollen jokaiselle on laadittava oma talousarvio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Jäsenmaksuehdotuksen laadinta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Mahdollisen seuraajan opastus ja ohjaus piirin valmennukseen</a:t>
            </a:r>
            <a:endParaRPr/>
          </a:p>
          <a:p>
            <a:pPr marL="3429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Huhtikuu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klubin vaalikokouksessa talousarvion esittely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piirin vuosikokous yhdessä presidentin ja sihteerin kanssa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2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Tehtävät kuukausittain/tilanteen mukaan 	</a:t>
            </a:r>
            <a:endParaRPr/>
          </a:p>
        </p:txBody>
      </p:sp>
      <p:sp>
        <p:nvSpPr>
          <p:cNvPr id="360" name="Google Shape;360;p22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720799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Maksuliikenteen hoito ja saatavien perintä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Tapahtumien vaihtorahoista huolehtiminen/tapahtumarahojen tilitys/mobiilimaksut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Tositteiden ja tiliotteiden tarkistus + tiliöinti/selitys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Rahatilanteen raportointi (hallinto/aktiviteetti) hallitukselle/klubikokoukselle</a:t>
            </a:r>
            <a:endParaRPr/>
          </a:p>
          <a:p>
            <a:pPr marL="3429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Tarkista uusimmasta LIONS-INFOSTA (elokuun LION-lehden liitteenä) Toimintaohjeita Rahastonhoitajan osuus</a:t>
            </a:r>
            <a:endParaRPr/>
          </a:p>
          <a:p>
            <a:pPr marL="3429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Huomioi piirin erilaiset tukimaksut, liiton erilaiset aktiviteetit ja tarviketilaukset, laskutuksen perusteella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3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Klubin kirjanpito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Klubin kirjanpidon perusteet	</a:t>
            </a:r>
            <a:endParaRPr/>
          </a:p>
        </p:txBody>
      </p:sp>
      <p:sp>
        <p:nvSpPr>
          <p:cNvPr id="371" name="Google Shape;371;p24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720799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Lionsklubi on rekisteröity yhdistys (ry), joten se on KPL:n mukaan kirjanpitovelvollinen ja sen on noudatettava KPL:n säännöksiä ja hyvää kirjanpitotapaa sekä </a:t>
            </a:r>
            <a:r>
              <a:rPr lang="fi-FI"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hdistyslakia.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Klubi voi toteuttaa kirjanpidon joko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kahdenkertaisena (perinteinen malli)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mikroyhdistyksen tilinpidon mallin mukaan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Vuosilaskelma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 b="0" i="0" u="none" strike="noStrike">
                <a:latin typeface="Arial"/>
                <a:ea typeface="Arial"/>
                <a:cs typeface="Arial"/>
                <a:sym typeface="Arial"/>
              </a:rPr>
              <a:t>Avoin tilinpito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3E82"/>
              </a:buClr>
              <a:buSzPts val="2400"/>
              <a:buNone/>
            </a:pPr>
            <a:r>
              <a:rPr lang="fi-FI" sz="2400">
                <a:solidFill>
                  <a:srgbClr val="153E82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Linkki liiton sivuille tulevaan Mikroyhdistyksen tilinpito -materiaaliin</a:t>
            </a:r>
            <a:endParaRPr sz="2400" b="0" i="0" u="none" strike="noStrike">
              <a:solidFill>
                <a:srgbClr val="153E82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5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Mikroyhdistyksen tilinpito	</a:t>
            </a:r>
            <a:endParaRPr/>
          </a:p>
        </p:txBody>
      </p:sp>
      <p:sp>
        <p:nvSpPr>
          <p:cNvPr id="377" name="Google Shape;377;p25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6632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/>
              <a:t>Pienimmät yhdistykset, eli uuden terminologian mukaiset mikroyhdistykset voivat laatia kirjanpitonsa yhdistyslain 37 a §:n ja sitä täydentävän, 30.6.2023 voimaan tulleen, mikroyhdistysten tilinpidosta annetun valtioneuvoston asetuksen (29.6.2023/887) mukaan: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/>
              <a:t>jotka </a:t>
            </a:r>
            <a:r>
              <a:rPr lang="fi-FI" sz="2400" b="1"/>
              <a:t>eivät harjoita liiketoimintaa</a:t>
            </a:r>
            <a:r>
              <a:rPr lang="fi-FI" sz="2400"/>
              <a:t> ja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/>
              <a:t>joiden saamien avustusten ja muiden tulojen yhteismäärät on </a:t>
            </a:r>
            <a:r>
              <a:rPr lang="fi-FI" sz="2400" b="1"/>
              <a:t>enintään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1"/>
              <a:t>     30 000 euroa</a:t>
            </a:r>
            <a:r>
              <a:rPr lang="fi-FI" sz="2400"/>
              <a:t> päättyneeltä ja sitä edeltäneeltä tilikaudelta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⮚"/>
            </a:pPr>
            <a:r>
              <a:rPr lang="fi-FI" sz="2400" b="1"/>
              <a:t>voivat halutessaan soveltaa kevennettyä tilinpitoa</a:t>
            </a:r>
            <a:r>
              <a:rPr lang="fi-FI" sz="2400"/>
              <a:t> tilikausilta, jotka alkavat 1. heinäkuuta 2023 tai sen jälkeen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/>
              <a:t>Huom! Rahankeräyslupa edellyttää kahdenkertaista kirjanpitoa.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6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Talousarvio	</a:t>
            </a:r>
            <a:endParaRPr/>
          </a:p>
        </p:txBody>
      </p:sp>
      <p:sp>
        <p:nvSpPr>
          <p:cNvPr id="383" name="Google Shape;383;p26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720799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laaditaan toimintasuunnitelman pohjalta yhdessä presidentin kanssa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tulot ja menot budjetoidaan tuloslaskelman rakennetta </a:t>
            </a:r>
            <a:r>
              <a:rPr lang="fi-FI"/>
              <a:t>noudattaen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talousarvio esitellään vaalikokouksessa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talousarvio hyväksytään klubin säännöistä riippuen joko vaali- tai vuosikokouksessa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klubin tuloksen toteutumista on syytä seurata kauden aikana ja verrata talousarvioon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klubi voi päätöksellään poiketa hyväksytystä talousarviosta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7"/>
          <p:cNvSpPr txBox="1">
            <a:spLocks noGrp="1"/>
          </p:cNvSpPr>
          <p:nvPr>
            <p:ph type="body" idx="1"/>
          </p:nvPr>
        </p:nvSpPr>
        <p:spPr>
          <a:xfrm>
            <a:off x="968554" y="2728974"/>
            <a:ext cx="6373942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</a:pPr>
            <a:r>
              <a:rPr lang="fi-FI"/>
              <a:t>Harjoitus</a:t>
            </a:r>
            <a:endParaRPr/>
          </a:p>
        </p:txBody>
      </p:sp>
      <p:sp>
        <p:nvSpPr>
          <p:cNvPr id="390" name="Google Shape;390;p27"/>
          <p:cNvSpPr txBox="1"/>
          <p:nvPr/>
        </p:nvSpPr>
        <p:spPr>
          <a:xfrm>
            <a:off x="8943588" y="5205163"/>
            <a:ext cx="1957212" cy="82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Kassavirta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fi-FI"/>
              <a:t>Kassavirran suunnittelu</a:t>
            </a:r>
            <a:endParaRPr/>
          </a:p>
        </p:txBody>
      </p:sp>
      <p:sp>
        <p:nvSpPr>
          <p:cNvPr id="397" name="Google Shape;397;p28"/>
          <p:cNvSpPr txBox="1">
            <a:spLocks noGrp="1"/>
          </p:cNvSpPr>
          <p:nvPr>
            <p:ph type="body" idx="1"/>
          </p:nvPr>
        </p:nvSpPr>
        <p:spPr>
          <a:xfrm>
            <a:off x="388800" y="2109600"/>
            <a:ext cx="11491200" cy="378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endParaRPr/>
          </a:p>
        </p:txBody>
      </p:sp>
      <p:graphicFrame>
        <p:nvGraphicFramePr>
          <p:cNvPr id="398" name="Google Shape;398;p28"/>
          <p:cNvGraphicFramePr/>
          <p:nvPr/>
        </p:nvGraphicFramePr>
        <p:xfrm>
          <a:off x="453598" y="19337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{5627D492-B1CD-45BA-8343-1D8D4138372D}</a:tableStyleId>
              </a:tblPr>
              <a:tblGrid>
                <a:gridCol w="1144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720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720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720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49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506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1447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336275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350600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</a:tblGrid>
              <a:tr h="199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KAUSI 2023-2024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KAUSI 2024-2025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Ennuste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Hallintotilin alkusaldo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Heinä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Syys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Loka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Marras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Joulu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Maalis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Huhti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Touko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Kesä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Hallintotilien alkusaldot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Heinä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Syys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Loka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Marras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Joulu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Maalis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Huhti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Touko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Kesä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3 286,22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E1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2 879,86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2 840,72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1 614,22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1 944,10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3 695,06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4 611,58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3 099,79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3 035,03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2 778,36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2 747,18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2 701,18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3 011,18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2 511,18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1 711,18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1 161,18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1 561,18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3 761,18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1810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928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Jäsenmaksut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Jäsenmaksut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Kokousmaksut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688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658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Kokousmaksut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Liiketoiminta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430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-4093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-406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-1377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-1662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-65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-257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-800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Lions-liitto jäsenmaksu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-770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-770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Lions-liitto jäsenmaksu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-800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Lions kansainvälinen maksu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-854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-397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-456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Lions kansainvälinen maksu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Piirin jäsenmaksu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-138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Piirin jäsenmaksu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Liiketoiminta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Kokouskulut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-1047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-81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-816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Kokouskulut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-1285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-607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-298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-65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-207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Hallintotilin loppusaldo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-275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2 879,86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2 840,72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1 614,22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1 944,10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3 695,06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4 611,58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3 099,79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3 035,03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2 778,36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2 747,18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2 701,18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3 011,18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Hallintotili loppusaldo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2 511,18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1 711,18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1 161,18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1 561,18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3 761,18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3 111,18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6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Aktiviteettitilin alkusaldo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Heinä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Syys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Loka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Marras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Joulu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Maalis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Huhti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Touko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Kesä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Aktiviteettitilien alkusaldot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Heinä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Syys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Loka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Marras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Joulu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Tammi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Helmi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Maalis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Huhti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Touko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Kesä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7 187,37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7 184,09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7 181,19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7 178,29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7 174,83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7 581,83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13 122,57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13 765,89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12 783,41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11 308,22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10 894,36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2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7928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634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6130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773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Konserttilipputulot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6191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414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5627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Konserttlipputulot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Keräystulot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Keräystulot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Talkootulot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734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473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Talkootulot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-4741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-153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-227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-589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-129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-1224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-1475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-414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F2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Lahjoitukset, stipendit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-2400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-1220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-250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-410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-520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Lahjoitukset, stipendit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Konserttikulut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-392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-392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Konserttikulut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Keräyskulut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Keräyskulut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LCIF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-920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LCIF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1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-1030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-153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-227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-198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-129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-305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-4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Muut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19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Aktiviteettitilin loppusaldo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3187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7 184,09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7 181,19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7 178,29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7 174,83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7 581,83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13 122,57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13 765,89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12 783,41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11 308,22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10 894,36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Aktiviteettitilin loppusaldo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6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10 374,36</a:t>
                      </a:r>
                      <a:endParaRPr/>
                    </a:p>
                  </a:txBody>
                  <a:tcPr marL="3950" marR="3950" marT="395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Tilinpäätös	</a:t>
            </a:r>
            <a:endParaRPr/>
          </a:p>
        </p:txBody>
      </p:sp>
      <p:sp>
        <p:nvSpPr>
          <p:cNvPr id="404" name="Google Shape;404;p29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720799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i-FI" sz="2800">
                <a:latin typeface="Arial"/>
                <a:ea typeface="Arial"/>
                <a:cs typeface="Arial"/>
                <a:sym typeface="Arial"/>
              </a:rPr>
              <a:t>Tilikausi 1.7.-30.6.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fi-FI" sz="2800">
                <a:latin typeface="Arial"/>
                <a:ea typeface="Arial"/>
                <a:cs typeface="Arial"/>
                <a:sym typeface="Arial"/>
              </a:rPr>
              <a:t>Tilinpäätös sisältää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fi-FI" sz="2400">
                <a:latin typeface="Arial"/>
                <a:ea typeface="Arial"/>
                <a:cs typeface="Arial"/>
                <a:sym typeface="Arial"/>
              </a:rPr>
              <a:t>uloslaskelman vertailutietoineen (ed. tilikausi)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</a:t>
            </a:r>
            <a:r>
              <a:rPr lang="fi-FI" sz="2400">
                <a:latin typeface="Arial"/>
                <a:ea typeface="Arial"/>
                <a:cs typeface="Arial"/>
                <a:sym typeface="Arial"/>
              </a:rPr>
              <a:t>aseen vertailutietoineen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liitetiedot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allekirjoitukset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lisäksi tase-erittelyt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Tärkein </a:t>
            </a:r>
            <a:r>
              <a:rPr lang="fi-FI">
                <a:solidFill>
                  <a:srgbClr val="00338D"/>
                </a:solidFill>
              </a:rPr>
              <a:t>Lions-toiminnan</a:t>
            </a:r>
            <a:r>
              <a:rPr lang="fi-FI"/>
              <a:t> periaate</a:t>
            </a:r>
            <a:endParaRPr/>
          </a:p>
        </p:txBody>
      </p:sp>
      <p:sp>
        <p:nvSpPr>
          <p:cNvPr id="228" name="Google Shape;228;p3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i-FI"/>
              <a:t>Aktiviteetti- ja hallintovarojen erillään pitäminen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0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Tilinpäätös	</a:t>
            </a:r>
            <a:endParaRPr/>
          </a:p>
        </p:txBody>
      </p:sp>
      <p:sp>
        <p:nvSpPr>
          <p:cNvPr id="410" name="Google Shape;410;p30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9584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tilinpäätös tulee laatia tilikausittain ja sen on oltava valmis viimeistään 4 kk:n kuluttua tilikauden päättymisestä – kuitenkin hyvissä ajoin ennen vuosikokousta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tilinpäätöksen allekirjoittaa allekirjoitushetkellä istuva hallitus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/>
              <a:t>tilinpäätösasiakirjat</a:t>
            </a:r>
            <a:r>
              <a:rPr lang="fi-FI">
                <a:latin typeface="Arial"/>
                <a:ea typeface="Arial"/>
                <a:cs typeface="Arial"/>
                <a:sym typeface="Arial"/>
              </a:rPr>
              <a:t>, tase-erittelyt ja muut kirjanpitoon liittyvät tilikirjat säilytetään kymmenen (10) vuotta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tositteet, tilipuitteet ja tilejä koskeva kirjeenvaihto säilytetään kuusi (6) vuotta sen tilikauden lopusta lukien, jolloin tilikausi on päättynyt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toimintakertomus ja tilinpäätös säilytetään pysyvästi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1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Toimintakertomus/vuosikertomus	</a:t>
            </a:r>
            <a:endParaRPr/>
          </a:p>
        </p:txBody>
      </p:sp>
      <p:sp>
        <p:nvSpPr>
          <p:cNvPr id="416" name="Google Shape;416;p31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9584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Klubin ei yleensä tarvitse laatia kirjanpitolain mukaista toimintakertomusta.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Klubin säännöissä mainittu, toimintakaudelta laadittava toimintakertomus voidaan nimetä esim. vuosikertomukseksi.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2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Toiminnantarkastus	</a:t>
            </a:r>
            <a:endParaRPr/>
          </a:p>
        </p:txBody>
      </p:sp>
      <p:sp>
        <p:nvSpPr>
          <p:cNvPr id="423" name="Google Shape;423;p32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9584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Yhdistyslain mukaan yhdistyksellä tulee olla toiminnantarkastaja, ellei sillä ole tilintarkastajaa (HT/KHT)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Klubit ovat yleensä niin pieniä (liikevaihto/tuotto &lt; 200 000 €), että toiminnantarkastaja riittää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Toiminnantarkastajan kelpoisuus: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yhdistyksen toimintaan nähden tarpeellinen taloudellisten asioiden tuntemus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riippumaton, ei konkurssissa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voi olla klubin jäsen, </a:t>
            </a:r>
            <a:r>
              <a:rPr lang="fi-FI" sz="2200" b="1"/>
              <a:t>muttei</a:t>
            </a:r>
            <a:r>
              <a:rPr lang="fi-FI" sz="2200">
                <a:latin typeface="Arial"/>
                <a:ea typeface="Arial"/>
                <a:cs typeface="Arial"/>
                <a:sym typeface="Arial"/>
              </a:rPr>
              <a:t> hallituksen jäsen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Toiminnantarkastaja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tarkastaa klubin talouden ja hallinnon toiminnan luonteen ja laajuuden huomioiden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antaa tarkastuksestaan kirjallisen kertomuksen</a:t>
            </a:r>
            <a:endParaRPr/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3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Viranomaisraportointi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 sz="3600">
                <a:latin typeface="Arial"/>
                <a:ea typeface="Arial"/>
                <a:cs typeface="Arial"/>
                <a:sym typeface="Arial"/>
              </a:rPr>
              <a:t>Vero- ja arvonlisävelvollisuus</a:t>
            </a:r>
            <a:br>
              <a:rPr lang="fi-FI" sz="3600">
                <a:latin typeface="Arial"/>
                <a:ea typeface="Arial"/>
                <a:cs typeface="Arial"/>
                <a:sym typeface="Arial"/>
              </a:rPr>
            </a:br>
            <a:r>
              <a:rPr lang="fi-FI"/>
              <a:t>	</a:t>
            </a:r>
            <a:endParaRPr/>
          </a:p>
        </p:txBody>
      </p:sp>
      <p:sp>
        <p:nvSpPr>
          <p:cNvPr id="434" name="Google Shape;434;p34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720799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jos klubilla on vain vähäiseksi katsottavaa toimintaa, ei se pääsääntöisesti ole verovelvollinen</a:t>
            </a:r>
            <a:endParaRPr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jos klubin joku aktiviteetti katsotaan </a:t>
            </a:r>
            <a:r>
              <a:rPr lang="fi-FI" b="1">
                <a:latin typeface="Arial"/>
                <a:ea typeface="Arial"/>
                <a:cs typeface="Arial"/>
                <a:sym typeface="Arial"/>
              </a:rPr>
              <a:t>liiketoiminnaks</a:t>
            </a:r>
            <a:r>
              <a:rPr lang="fi-FI">
                <a:latin typeface="Arial"/>
                <a:ea typeface="Arial"/>
                <a:cs typeface="Arial"/>
                <a:sym typeface="Arial"/>
              </a:rPr>
              <a:t>i, syntyy klubille arvolisä- ja verovelvollisuus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vähäisen liiketoiminnan raja on enintään 15.000 €/tilikausi (12 kk) -&gt; ei arvonlisäveroa </a:t>
            </a:r>
            <a:endParaRPr/>
          </a:p>
          <a:p>
            <a:pPr marL="10287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jos rajan epäillään ylittyvän, tulee hakeutua arvonlisäverovelvolliseksi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tarvittaessa veroilmoitus viim. 31.10. (4 kk tilikauden päättymisestä)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5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Tulorekisteri</a:t>
            </a:r>
            <a:br>
              <a:rPr lang="fi-FI" sz="3600">
                <a:latin typeface="Arial"/>
                <a:ea typeface="Arial"/>
                <a:cs typeface="Arial"/>
                <a:sym typeface="Arial"/>
              </a:rPr>
            </a:br>
            <a:r>
              <a:rPr lang="fi-FI"/>
              <a:t>	</a:t>
            </a:r>
            <a:endParaRPr/>
          </a:p>
        </p:txBody>
      </p:sp>
      <p:sp>
        <p:nvSpPr>
          <p:cNvPr id="440" name="Google Shape;440;p35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720799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Yhdistykset ilmoittavat tulorekisteriin maksetut palkat ja palkkiot sekä verovapaat ja veronalaiset kustannusten korvaukset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Kilpailupalkinnot ilmoitetaan vain silloin, kun ne ovat veronalaista tuloa ja niillä on rahallinen arvo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Myös kilometrikorvaukset ja päivärahat, jotka yleishyödyllinen yhteisö maksaa korvauksettomaan vapaaehtoistyöhön osallistuville henkilöille, kuuluvat ilmoittamisvelvollisuuden piiriin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Jos stipendi on ilmoittamisvelvollisuuden alainen (1.000 € tai enemmän samalle henkilölle kalenterivuoden aikana) tulee ne ilmoittaa Verohallinnolle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Ilmoitus tehtävä viiden kalenteripäivän kuluessa jokaisen maksutapahtuman jälkeen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Kirjautuminen tulorekisteri.fi –sivustolle, vahva tunnistautuminen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6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Ennakkoperintärekisteri</a:t>
            </a:r>
            <a:br>
              <a:rPr lang="fi-FI" sz="3600">
                <a:latin typeface="Arial"/>
                <a:ea typeface="Arial"/>
                <a:cs typeface="Arial"/>
                <a:sym typeface="Arial"/>
              </a:rPr>
            </a:br>
            <a:r>
              <a:rPr lang="fi-FI"/>
              <a:t>	</a:t>
            </a:r>
            <a:endParaRPr/>
          </a:p>
        </p:txBody>
      </p:sp>
      <p:sp>
        <p:nvSpPr>
          <p:cNvPr id="446" name="Google Shape;446;p36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720799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Jos klubin jäsenet tekevät esim. klubin lukuun verotonta talkootoimintaa, tarvitaan maksajalle ennakkoperintärekisteriote</a:t>
            </a:r>
            <a:endParaRPr/>
          </a:p>
          <a:p>
            <a:pPr marL="3429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Ennakkoperintälain mukaan ennakonpidätys on toimitettava toiselle tehdystä työstä, tehtävästä tai palveluksesta maksettavasta korvauksesta, vaikka suoritusta ei olekaan pidettävä palkkana, mikäli maksun saajaa ei ole merkitty ennakonpidätysrekisteriin.</a:t>
            </a:r>
            <a:endParaRPr/>
          </a:p>
          <a:p>
            <a:pPr marL="3429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endParaRPr sz="22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3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lang="fi-FI" sz="2200" u="sng">
                <a:latin typeface="Arial"/>
                <a:ea typeface="Arial"/>
                <a:cs typeface="Arial"/>
                <a:sym typeface="Arial"/>
                <a:hlinkClick r:id="rId3"/>
              </a:rPr>
              <a:t>www.vero.fi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10287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7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Tukea tehtävääsi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8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Tukea tehtävääsi	</a:t>
            </a:r>
            <a:endParaRPr/>
          </a:p>
        </p:txBody>
      </p:sp>
      <p:sp>
        <p:nvSpPr>
          <p:cNvPr id="457" name="Google Shape;457;p38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9584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klubin edelliset rahastonhoitajat</a:t>
            </a:r>
            <a:endParaRPr/>
          </a:p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kollegat</a:t>
            </a:r>
            <a:endParaRPr/>
          </a:p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piirin</a:t>
            </a: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 valmennustapahtumat</a:t>
            </a:r>
            <a:endParaRPr/>
          </a:p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piiri- ja aluefoorumit</a:t>
            </a: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piirin virkailijat, erityisesti piirin rahastonhoitajat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Tukea tehtävääsi	</a:t>
            </a:r>
            <a:endParaRPr/>
          </a:p>
        </p:txBody>
      </p:sp>
      <p:sp>
        <p:nvSpPr>
          <p:cNvPr id="463" name="Google Shape;463;p39"/>
          <p:cNvSpPr txBox="1">
            <a:spLocks noGrp="1"/>
          </p:cNvSpPr>
          <p:nvPr>
            <p:ph type="body" idx="1"/>
          </p:nvPr>
        </p:nvSpPr>
        <p:spPr>
          <a:xfrm>
            <a:off x="1026000" y="1635750"/>
            <a:ext cx="11041200" cy="45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LIONS-INFO (elokuun LION-lehden liitteenä) Toimintaohjeita Rahastonhoitajan osuus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Piirin kotisivut: 	</a:t>
            </a:r>
            <a:r>
              <a:rPr lang="fi-FI" sz="2000">
                <a:solidFill>
                  <a:srgbClr val="0462C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lisää linkki piirin sivuille</a:t>
            </a:r>
            <a:endParaRPr sz="2000">
              <a:solidFill>
                <a:srgbClr val="0462C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462C1"/>
              </a:solidFill>
              <a:highlight>
                <a:srgbClr val="FFFF00"/>
              </a:highlight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Liiton kotisivut:		</a:t>
            </a:r>
            <a:endParaRPr/>
          </a:p>
          <a:p>
            <a:pPr marL="309563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 u="sng">
                <a:latin typeface="Arial"/>
                <a:ea typeface="Arial"/>
                <a:cs typeface="Arial"/>
                <a:sym typeface="Arial"/>
                <a:hlinkClick r:id="rId3"/>
              </a:rPr>
              <a:t>https://www.lions.fi/koulutus-1/klubi-ja-piiri/alasivu/klubin_rahastonhoitaja/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Kansainvälisen järjestön kotisivut</a:t>
            </a:r>
            <a:r>
              <a:rPr lang="fi-FI" sz="2000"/>
              <a:t>: </a:t>
            </a:r>
            <a:r>
              <a:rPr lang="fi-FI" sz="2000" u="sng">
                <a:latin typeface="Arial"/>
                <a:ea typeface="Arial"/>
                <a:cs typeface="Arial"/>
                <a:sym typeface="Arial"/>
                <a:hlinkClick r:id="rId4"/>
              </a:rPr>
              <a:t>https://www.lionsclubs.org/fi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MyLion Learn-osio </a:t>
            </a:r>
            <a:br>
              <a:rPr lang="fi-FI" sz="2000">
                <a:latin typeface="Arial"/>
                <a:ea typeface="Arial"/>
                <a:cs typeface="Arial"/>
                <a:sym typeface="Arial"/>
              </a:rPr>
            </a:b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Rahastonhoitajan e-kirja: </a:t>
            </a:r>
            <a:r>
              <a:rPr lang="fi-FI" sz="2000" u="sng">
                <a:latin typeface="Arial"/>
                <a:ea typeface="Arial"/>
                <a:cs typeface="Arial"/>
                <a:sym typeface="Arial"/>
                <a:hlinkClick r:id="rId5"/>
              </a:rPr>
              <a:t>https://cdn2.webdamdb.com/md_UFmTQqApBB01.jpg.pdf?v=1</a:t>
            </a:r>
            <a:r>
              <a:rPr lang="fi-FI" sz="200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Rahastonhoitajan sininen kirja:</a:t>
            </a:r>
            <a:endParaRPr/>
          </a:p>
          <a:p>
            <a:pPr marL="309563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 u="sng">
                <a:latin typeface="Arial"/>
                <a:ea typeface="Arial"/>
                <a:cs typeface="Arial"/>
                <a:sym typeface="Arial"/>
                <a:hlinkClick r:id="rId6"/>
              </a:rPr>
              <a:t>https://www.lions.fi/site/assets/files/23775/434_lionsklubin_rahastonhoitajan_sininen_kirja.pdf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Aktiviteettivarat</a:t>
            </a:r>
            <a:endParaRPr/>
          </a:p>
        </p:txBody>
      </p:sp>
      <p:sp>
        <p:nvSpPr>
          <p:cNvPr id="234" name="Google Shape;234;p4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Aktiviteettien nettotuotto on käytettävä aina kokonaisuudessaan ilmoitettuun tarkoitukseen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tilille kirjataan tuotto bruttona ja kulut vähennetään sen jälkeen (ei saa netottaa)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aktiviteettivarat tulee pääsääntöisesti luovuttaa saajilleen sinä toimintakautena kuin ne on kerätty   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</a:t>
            </a: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akamattomat aktiviteettivarat on siirrettävä tilinpäätöksessä taseen aktiviteettirahastoon. </a:t>
            </a:r>
            <a:endParaRPr/>
          </a:p>
          <a:p>
            <a:pPr marL="22860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Avustukset ja lahjoitukset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Lions Quest -toiminta, nuorisovaihto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stipendit ja harrastusryhmien tuet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Melvin Jones fellowship ja Arne Ritari -kunniamerkit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seuraavalla kaudella annettavat, päätetyt avustukset (siirto tilinpäätöksessä siirtovelkoihin)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309563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Hallintotilin varoja voidaan aina klubin päätöksellä käyttää aktiviteetteihin, muttei koskaan päinvastoin!</a:t>
            </a:r>
            <a:endParaRPr/>
          </a:p>
          <a:p>
            <a:pPr marL="538163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Aktiviteettituotot ja -kulut</a:t>
            </a:r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Aktiviteettituotot </a:t>
            </a: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(yleisöltä kerätyt varat Lions-tunnuksen alla)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arkkinat, talviriehat, tempaukset, yleisötapahtumat, konsertit, kirpputorit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erilaisten myyntiartikkeleiden myynti (joulukuuset, sinappi, kalenterit, joulukortit, ARS-adressit)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arainkeräykset (Punainen Sulka, Nenäpäivä, Lastensairaala) ja veikkaukset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ulkoiset talkoot, joissa Lions-näkyvyys</a:t>
            </a:r>
            <a:endParaRPr/>
          </a:p>
          <a:p>
            <a:pPr marL="538163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Aktiviteettikulut </a:t>
            </a:r>
            <a:r>
              <a:rPr lang="fi-FI" sz="1800" b="0" i="0" u="none" strike="noStrike">
                <a:latin typeface="Arial"/>
                <a:ea typeface="Arial"/>
                <a:cs typeface="Arial"/>
                <a:sym typeface="Arial"/>
              </a:rPr>
              <a:t>(yleisöltä kerättyjen varojen hankintamenot)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markkinoiden paikkavuokrat, talviriehojen esiintyjäpalkkiot, mainosten painatus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yleisötapahtumien kulut, konserttisalin vuokra, esiintyjien palkkiot, esitteiden/pääsylippujen painatus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kirpputoripöydän vuokra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kalenterien, joulukorttien, adressien hankintamenot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myyntiartikkelien hankintamenot (esim. joulukuuset)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Arpajaisten järjestäminen	</a:t>
            </a: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Arpajaisluvan edellytykset arpajaislain 7 §:ssä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varojen hankkiminen yleishyödyllisen toiminnan edistämiseksi 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ei ole yleisen edun kannalta ilmeisen epätarkoituksenmukaista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ei ole perusteltua syytä epäillä järjestäjän toimivan arpajaislain säännösten ja määräysten vastaisesti</a:t>
            </a:r>
            <a:endParaRPr/>
          </a:p>
          <a:p>
            <a:pPr marL="538163" lvl="1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Yleishyödyllinen yhdistys voi ilman lupaa toimeenpanna pienarpajaiset jos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arpojen yhteenlaskettu arvo on enintään 3.000 €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ne järjestetään suljetussa tilaisuudessa</a:t>
            </a:r>
            <a:endParaRPr/>
          </a:p>
          <a:p>
            <a:pPr marL="900113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ei toreilla/messuilla/kauppojen auloissa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arpojen myynti ja voittojen jako tapahtuu samassa tilaisuudessa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voittojen yhteenlasketun arvon on oltava vähintään 35% arpojen yhteenlasketusta myyntihinnasta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Rahankeräyslupa 	</a:t>
            </a:r>
            <a:endParaRPr/>
          </a:p>
        </p:txBody>
      </p:sp>
      <p:sp>
        <p:nvSpPr>
          <p:cNvPr id="252" name="Google Shape;252;p7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887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Rahankeräyksellä tarkoitetaan toimintaa, jossa yleisöön vedotaan rahalahjoitusten saamiseksi ilman vastiketta.</a:t>
            </a:r>
            <a:endParaRPr/>
          </a:p>
        </p:txBody>
      </p:sp>
      <p:sp>
        <p:nvSpPr>
          <p:cNvPr id="253" name="Google Shape;253;p7"/>
          <p:cNvSpPr/>
          <p:nvPr/>
        </p:nvSpPr>
        <p:spPr>
          <a:xfrm>
            <a:off x="725214" y="2637866"/>
            <a:ext cx="5255172" cy="28945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EBB7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7"/>
          <p:cNvSpPr txBox="1"/>
          <p:nvPr/>
        </p:nvSpPr>
        <p:spPr>
          <a:xfrm>
            <a:off x="7876452" y="2320685"/>
            <a:ext cx="2938693" cy="2894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7"/>
          <p:cNvSpPr txBox="1"/>
          <p:nvPr/>
        </p:nvSpPr>
        <p:spPr>
          <a:xfrm>
            <a:off x="6552148" y="2781037"/>
            <a:ext cx="4843167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Pienkeräys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yleishyödyllisen ja kansalaistoiminnan rahoitukseen</a:t>
            </a:r>
            <a:endParaRPr/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ei paikkakuntarajoitetta (pl. Ahvenanmaa)</a:t>
            </a:r>
            <a:endParaRPr/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kesto max. 3 kk, enintään 2 keräystä/v</a:t>
            </a:r>
            <a:endParaRPr/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keräysmäärä max. 10.000 €, jonka jälkeen keräys on keskeytettävä</a:t>
            </a:r>
            <a:endParaRPr/>
          </a:p>
          <a:p>
            <a:pPr marL="2857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kirjallinen ilmoitus aloittamisesta poliisilaitokselle, tilitysvelvollisuus</a:t>
            </a:r>
            <a:endParaRPr/>
          </a:p>
        </p:txBody>
      </p:sp>
      <p:sp>
        <p:nvSpPr>
          <p:cNvPr id="256" name="Google Shape;256;p7"/>
          <p:cNvSpPr txBox="1"/>
          <p:nvPr/>
        </p:nvSpPr>
        <p:spPr>
          <a:xfrm>
            <a:off x="725214" y="2656753"/>
            <a:ext cx="2635994" cy="2610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7"/>
          <p:cNvSpPr txBox="1"/>
          <p:nvPr/>
        </p:nvSpPr>
        <p:spPr>
          <a:xfrm>
            <a:off x="5637749" y="2973376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7"/>
          <p:cNvSpPr txBox="1"/>
          <p:nvPr/>
        </p:nvSpPr>
        <p:spPr>
          <a:xfrm>
            <a:off x="5637749" y="2973376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7"/>
          <p:cNvSpPr txBox="1"/>
          <p:nvPr/>
        </p:nvSpPr>
        <p:spPr>
          <a:xfrm>
            <a:off x="5637749" y="2973376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7"/>
          <p:cNvSpPr txBox="1"/>
          <p:nvPr/>
        </p:nvSpPr>
        <p:spPr>
          <a:xfrm>
            <a:off x="1025676" y="3827868"/>
            <a:ext cx="2222020" cy="2074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7"/>
          <p:cNvSpPr txBox="1"/>
          <p:nvPr/>
        </p:nvSpPr>
        <p:spPr>
          <a:xfrm>
            <a:off x="939625" y="2781037"/>
            <a:ext cx="4584611" cy="22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r>
              <a:rPr lang="fi-FI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Rahankeräyslupa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jatkuvaan rahankeräykseen, hakemus Poliisihallitukselle</a:t>
            </a:r>
            <a:endParaRPr/>
          </a:p>
          <a:p>
            <a:pPr marL="2286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vuosi-ilmoitus tehtävä 6 kk:n kuluessa tilikauden päättymisestä.</a:t>
            </a:r>
            <a:endParaRPr/>
          </a:p>
          <a:p>
            <a:pPr marL="2286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vuosisuunnitelma tehtävä 2 kk ennen uuden tilikauden alkua</a:t>
            </a:r>
            <a:endParaRPr/>
          </a:p>
        </p:txBody>
      </p:sp>
      <p:sp>
        <p:nvSpPr>
          <p:cNvPr id="262" name="Google Shape;262;p7"/>
          <p:cNvSpPr/>
          <p:nvPr/>
        </p:nvSpPr>
        <p:spPr>
          <a:xfrm>
            <a:off x="6280848" y="2639703"/>
            <a:ext cx="5255172" cy="2894547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EBB7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7"/>
          <p:cNvSpPr txBox="1"/>
          <p:nvPr/>
        </p:nvSpPr>
        <p:spPr>
          <a:xfrm>
            <a:off x="2680200" y="5880901"/>
            <a:ext cx="6094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Ohjeet: </a:t>
            </a:r>
            <a:r>
              <a:rPr lang="fi-FI" sz="1800" b="0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https://poliisi.fi/hae-arpajais-ja-rahankerayslupaa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Lions-liiton rahankeräyslupa 	</a:t>
            </a:r>
            <a:endParaRPr/>
          </a:p>
        </p:txBody>
      </p:sp>
      <p:sp>
        <p:nvSpPr>
          <p:cNvPr id="269" name="Google Shape;269;p8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5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Suomen Lions-liitolla on kaikkia sen jäsenklubeja varten haettu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Manner-Suomen kattava Rahankeräyslain (863/2019) mukainen rahankeräyslupa, RA/2023/1490, joka on voimassa 30.11.2023 alkaen toistaiseksi.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Ahvenanmaan keräyslupa on ÅLR 2023/2272 ja voimassa 16.3.2023-15.3.2024.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Kerätyt varat käytetään kotimaassa ja ulkomailla tapahtuvaan Kansainvälisen Lions-järjestön (LCI) periaatteiden mukaiseen katastrofityöhön ja humanitaariseen työhön. Tuen välittäjinä toimivat niin kotimaissa kuin ulkomailla paikalliset Lions-klubit.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Tämän luvan perusteella kerätyt varat tulee aina tilittää Lions-liitolle: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Liiton katastrofirahasto: FI84 1555 3000 1296 85.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muut rahankeräysluvan mukaiset keräykset: FI62 1555 3000 1296 93.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viitetietoihin ”Klubi” ja ”Kohde” esimerkiksi LCIF/Palveluvoimaa tai Ukraina</a:t>
            </a:r>
            <a:endParaRPr/>
          </a:p>
          <a:p>
            <a:pPr marL="538163" lvl="1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    Piirin LCIF-vastaavalta klubi voi pyytää rahankeräyslippaan. Sillä kerätyt varat tilitetään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    Liiton Rahankeräystilille.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Hallinnolliset varat	</a:t>
            </a:r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Hallinto- eli klubitoiminnan tuotot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jäsenmaksut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klubikokouksen arpajaiset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jäsenten klubin hyväksi tekemistä töistä saadut palkkiot (auditointi, villasukkien myynti jäsenille, talkoot maksua vastaan jne.)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klubin sisäisten aktiviteettien ja talkoiden tuotot (huom! ennakonperintärekisteri)</a:t>
            </a:r>
            <a:endParaRPr/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Hallinto- eli klubitoiminnan kulut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jäsenmaksut, kotimainen ja kansainvälinen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kokouskulut (klubikokous, liiton vuosikokous, vierailijoiden ruokailu)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toimistokulut (pankkikulut, tarvikkeet, yhdistysrekisterimaksu)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huomionosoitukset (jäseneksiottoseremonia, merkkipäivämuistamiset, muiden klubien merkkipäivät)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hallinnolliset aktiviteetit (klubin sisäiset aktiviteetit)</a:t>
            </a:r>
            <a:endParaRPr/>
          </a:p>
          <a:p>
            <a:pPr marL="538163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muut hallinnon kulut (omat sisäiset tilaisuudet)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ONS2024">
  <a:themeElements>
    <a:clrScheme name="Mukautettu 1">
      <a:dk1>
        <a:srgbClr val="000000"/>
      </a:dk1>
      <a:lt1>
        <a:srgbClr val="FFFFFF"/>
      </a:lt1>
      <a:dk2>
        <a:srgbClr val="00338D"/>
      </a:dk2>
      <a:lt2>
        <a:srgbClr val="EBB700"/>
      </a:lt2>
      <a:accent1>
        <a:srgbClr val="55565A"/>
      </a:accent1>
      <a:accent2>
        <a:srgbClr val="407CCA"/>
      </a:accent2>
      <a:accent3>
        <a:srgbClr val="7A2582"/>
      </a:accent3>
      <a:accent4>
        <a:srgbClr val="0D2240"/>
      </a:accent4>
      <a:accent5>
        <a:srgbClr val="00AB68"/>
      </a:accent5>
      <a:accent6>
        <a:srgbClr val="FF5B35"/>
      </a:accent6>
      <a:hlink>
        <a:srgbClr val="00338D"/>
      </a:hlink>
      <a:folHlink>
        <a:srgbClr val="EBB7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CAE5223D3C6489ECECD68F557C86B" ma:contentTypeVersion="19" ma:contentTypeDescription="Create a new document." ma:contentTypeScope="" ma:versionID="ec222efc28beb4b67e86736e41acf0b8">
  <xsd:schema xmlns:xsd="http://www.w3.org/2001/XMLSchema" xmlns:xs="http://www.w3.org/2001/XMLSchema" xmlns:p="http://schemas.microsoft.com/office/2006/metadata/properties" xmlns:ns2="cbbc4c3a-28b4-4d17-b0d9-dee064906944" xmlns:ns3="ed773049-2397-47ae-bae8-d9c833c883d7" targetNamespace="http://schemas.microsoft.com/office/2006/metadata/properties" ma:root="true" ma:fieldsID="73998a48405fa458af256baeed0bea71" ns2:_="" ns3:_="">
    <xsd:import namespace="cbbc4c3a-28b4-4d17-b0d9-dee064906944"/>
    <xsd:import namespace="ed773049-2397-47ae-bae8-d9c833c883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c4c3a-28b4-4d17-b0d9-dee0649069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d3a459-d2e5-4106-b177-41b40fa8795f}" ma:internalName="TaxCatchAll" ma:showField="CatchAllData" ma:web="cbbc4c3a-28b4-4d17-b0d9-dee0649069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773049-2397-47ae-bae8-d9c833c88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a226a7-6979-47c5-990e-7783f87160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773049-2397-47ae-bae8-d9c833c883d7">
      <Terms xmlns="http://schemas.microsoft.com/office/infopath/2007/PartnerControls"/>
    </lcf76f155ced4ddcb4097134ff3c332f>
    <TaxCatchAll xmlns="cbbc4c3a-28b4-4d17-b0d9-dee064906944" xsi:nil="true"/>
  </documentManagement>
</p:properties>
</file>

<file path=customXml/itemProps1.xml><?xml version="1.0" encoding="utf-8"?>
<ds:datastoreItem xmlns:ds="http://schemas.openxmlformats.org/officeDocument/2006/customXml" ds:itemID="{B4C5640E-4993-4F0D-8F37-0DCEB0B6ED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c4c3a-28b4-4d17-b0d9-dee064906944"/>
    <ds:schemaRef ds:uri="ed773049-2397-47ae-bae8-d9c833c88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BCBDA3-2FAD-42D4-9C69-85C031851B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F40BB9-3F40-40D4-813E-C2DD5F5F2079}">
  <ds:schemaRefs>
    <ds:schemaRef ds:uri="http://schemas.microsoft.com/office/2006/metadata/properties"/>
    <ds:schemaRef ds:uri="http://schemas.microsoft.com/office/infopath/2007/PartnerControls"/>
    <ds:schemaRef ds:uri="ed773049-2397-47ae-bae8-d9c833c883d7"/>
    <ds:schemaRef ds:uri="cbbc4c3a-28b4-4d17-b0d9-dee06490694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2989</Words>
  <Application>Microsoft Office PowerPoint</Application>
  <PresentationFormat>Bredbild</PresentationFormat>
  <Paragraphs>1125</Paragraphs>
  <Slides>40</Slides>
  <Notes>40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40</vt:i4>
      </vt:variant>
    </vt:vector>
  </HeadingPairs>
  <TitlesOfParts>
    <vt:vector size="49" baseType="lpstr">
      <vt:lpstr>Open Sans</vt:lpstr>
      <vt:lpstr>Calibri</vt:lpstr>
      <vt:lpstr>Courier New</vt:lpstr>
      <vt:lpstr>Noto Sans Symbols</vt:lpstr>
      <vt:lpstr>Arial Narrow</vt:lpstr>
      <vt:lpstr>Arial</vt:lpstr>
      <vt:lpstr>Quattrocento Sans</vt:lpstr>
      <vt:lpstr>Helvetica Neue</vt:lpstr>
      <vt:lpstr>LIONS2024</vt:lpstr>
      <vt:lpstr>PowerPoint-presentation</vt:lpstr>
      <vt:lpstr>Rahastonhoitajan toimenkuva</vt:lpstr>
      <vt:lpstr>PowerPoint-presentation</vt:lpstr>
      <vt:lpstr>Aktiviteettivarat</vt:lpstr>
      <vt:lpstr>Aktiviteettituotot ja -kulut</vt:lpstr>
      <vt:lpstr>Arpajaisten järjestäminen </vt:lpstr>
      <vt:lpstr>Rahankeräyslupa  </vt:lpstr>
      <vt:lpstr>Lions-liiton rahankeräyslupa  </vt:lpstr>
      <vt:lpstr>Hallinnolliset varat </vt:lpstr>
      <vt:lpstr>Jäsenmaksut  </vt:lpstr>
      <vt:lpstr>Jäsenmaksut  </vt:lpstr>
      <vt:lpstr>Maksut LCI:lle  </vt:lpstr>
      <vt:lpstr>PowerPoint-presentation</vt:lpstr>
      <vt:lpstr>Hallinto- vai aktiviteettivaroja?</vt:lpstr>
      <vt:lpstr>Hallinto- vai aktiviteettivaroja?</vt:lpstr>
      <vt:lpstr>PowerPoint-presentation</vt:lpstr>
      <vt:lpstr>Vuosikello  </vt:lpstr>
      <vt:lpstr>Vuosikello  </vt:lpstr>
      <vt:lpstr>Vuosikello  </vt:lpstr>
      <vt:lpstr>Vuosikello  </vt:lpstr>
      <vt:lpstr>Vuosikello  </vt:lpstr>
      <vt:lpstr>Tehtävät kuukausittain/tilanteen mukaan  </vt:lpstr>
      <vt:lpstr>PowerPoint-presentation</vt:lpstr>
      <vt:lpstr>Klubin kirjanpidon perusteet </vt:lpstr>
      <vt:lpstr>Mikroyhdistyksen tilinpito </vt:lpstr>
      <vt:lpstr>Talousarvio </vt:lpstr>
      <vt:lpstr>PowerPoint-presentation</vt:lpstr>
      <vt:lpstr>Kassavirran suunnittelu</vt:lpstr>
      <vt:lpstr>Tilinpäätös </vt:lpstr>
      <vt:lpstr>Tilinpäätös </vt:lpstr>
      <vt:lpstr>Toimintakertomus/vuosikertomus </vt:lpstr>
      <vt:lpstr>Toiminnantarkastus </vt:lpstr>
      <vt:lpstr>PowerPoint-presentation</vt:lpstr>
      <vt:lpstr>Vero- ja arvonlisävelvollisuus  </vt:lpstr>
      <vt:lpstr>Tulorekisteri  </vt:lpstr>
      <vt:lpstr>Ennakkoperintärekisteri  </vt:lpstr>
      <vt:lpstr>PowerPoint-presentation</vt:lpstr>
      <vt:lpstr>Tukea tehtävääsi </vt:lpstr>
      <vt:lpstr>Tukea tehtävääsi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Timo Tanskanen</dc:creator>
  <cp:lastModifiedBy>Tor-Erik Backström</cp:lastModifiedBy>
  <cp:revision>1</cp:revision>
  <dcterms:created xsi:type="dcterms:W3CDTF">2024-02-18T23:56:24Z</dcterms:created>
  <dcterms:modified xsi:type="dcterms:W3CDTF">2025-06-28T05:33:28Z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0x0101001BECAE5223D3C6489ECECD68F557C86B</vt:lpwstr>
  </property>
</Properties>
</file>