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90E07-4ED4-4734-AC9F-0BE00E4C056D}" type="datetimeFigureOut">
              <a:rPr lang="fi-FI" smtClean="0"/>
              <a:t>18.10.2026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0F783-7079-4296-99C0-5B0F3FE56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4817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Brief introduction to the LCIF Baby Lifeline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E0019-1F68-48D9-BEA4-2EE01CA612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62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8B68-48FF-5D49-AAA5-117324EE4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473" y="1345519"/>
            <a:ext cx="6145813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br>
              <a:rPr sz="5400" dirty="0"/>
            </a:br>
            <a:br>
              <a:rPr sz="5400" dirty="0"/>
            </a:br>
            <a:br>
              <a:rPr sz="5400" dirty="0"/>
            </a:br>
            <a:br>
              <a:rPr sz="5400" dirty="0"/>
            </a:br>
            <a:br>
              <a:rPr sz="5400" dirty="0"/>
            </a:br>
            <a:r>
              <a:rPr sz="5300" b="1" dirty="0" err="1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Hjälp</a:t>
            </a: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 till </a:t>
            </a:r>
            <a:r>
              <a:rPr sz="5300" b="1" dirty="0" err="1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födande</a:t>
            </a: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 </a:t>
            </a:r>
            <a:r>
              <a:rPr sz="5300" b="1" dirty="0" err="1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mödrar</a:t>
            </a: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 och </a:t>
            </a:r>
            <a:r>
              <a:rPr sz="5300" b="1" dirty="0" err="1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nyfödda</a:t>
            </a: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 </a:t>
            </a:r>
            <a:r>
              <a:rPr sz="5300" b="1" dirty="0" err="1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i</a:t>
            </a: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 </a:t>
            </a:r>
            <a:r>
              <a:rPr sz="5300" b="1" dirty="0" err="1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Ukraina</a:t>
            </a: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 – </a:t>
            </a:r>
            <a:b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</a:b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LCIF &amp; Baby </a:t>
            </a:r>
            <a:r>
              <a:rPr sz="5300" b="1" dirty="0" err="1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LifeLine</a:t>
            </a:r>
            <a:r>
              <a:rPr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 5 </a:t>
            </a:r>
            <a:br>
              <a:rPr sz="5400" dirty="0"/>
            </a:br>
            <a:r>
              <a:rPr sz="5400" dirty="0"/>
              <a:t>__________________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989EB-4720-259F-224A-B683D7270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095" y="4745246"/>
            <a:ext cx="6249162" cy="1208141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fi-FI" sz="2800" dirty="0" err="1"/>
              <a:t>Uppdaterat</a:t>
            </a:r>
            <a:r>
              <a:rPr lang="fi-FI" sz="2800" dirty="0"/>
              <a:t> </a:t>
            </a:r>
            <a:r>
              <a:rPr lang="fi-FI" sz="2800" dirty="0" err="1"/>
              <a:t>material</a:t>
            </a:r>
            <a:r>
              <a:rPr lang="fi-FI" sz="2800" dirty="0"/>
              <a:t> för </a:t>
            </a:r>
            <a:r>
              <a:rPr lang="fi-FI" sz="2800" dirty="0" err="1"/>
              <a:t>Finlands</a:t>
            </a:r>
            <a:r>
              <a:rPr lang="fi-FI" sz="2800" dirty="0"/>
              <a:t> </a:t>
            </a:r>
            <a:r>
              <a:rPr lang="fi-FI" sz="2800" dirty="0" err="1"/>
              <a:t>Lionsklubbar</a:t>
            </a:r>
            <a:r>
              <a:rPr lang="fi-FI" sz="2800" dirty="0"/>
              <a:t> </a:t>
            </a:r>
            <a:r>
              <a:rPr lang="fi-FI" sz="2800" dirty="0" err="1"/>
              <a:t>och</a:t>
            </a:r>
            <a:r>
              <a:rPr lang="fi-FI" sz="2800" dirty="0"/>
              <a:t> </a:t>
            </a:r>
            <a:r>
              <a:rPr lang="fi-FI" sz="2800" dirty="0" err="1"/>
              <a:t>distrikt</a:t>
            </a:r>
            <a:r>
              <a:rPr lang="fi-FI" sz="2800" dirty="0"/>
              <a:t> </a:t>
            </a:r>
            <a:r>
              <a:rPr lang="fi-FI" sz="2800" dirty="0" err="1"/>
              <a:t>den</a:t>
            </a:r>
            <a:r>
              <a:rPr lang="fi-FI" sz="2800" dirty="0"/>
              <a:t> 12 </a:t>
            </a:r>
            <a:r>
              <a:rPr lang="fi-FI" sz="2800" dirty="0" err="1"/>
              <a:t>oktober</a:t>
            </a:r>
            <a:r>
              <a:rPr lang="fi-FI" sz="2800" dirty="0"/>
              <a:t> 2026</a:t>
            </a:r>
            <a:endParaRPr lang="sv-SE" sz="2800" i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575730C-BD33-5113-F67C-E72A71FFD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780" y="625683"/>
            <a:ext cx="3590135" cy="25130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AB49CA-51BC-5D44-AA3C-064922A70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058" y="3645412"/>
            <a:ext cx="4313846" cy="126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6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0744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11471" y="323940"/>
            <a:ext cx="736329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 dirty="0" err="1">
                <a:latin typeface="Aptos Display" panose="020B0004020202020204" pitchFamily="34" charset="0"/>
              </a:rPr>
              <a:t>Varför</a:t>
            </a:r>
            <a:r>
              <a:rPr sz="4400" b="1" dirty="0">
                <a:latin typeface="Aptos Display" panose="020B0004020202020204" pitchFamily="34" charset="0"/>
              </a:rPr>
              <a:t> </a:t>
            </a:r>
            <a:r>
              <a:rPr sz="4400" b="1" dirty="0" err="1">
                <a:latin typeface="Aptos Display" panose="020B0004020202020204" pitchFamily="34" charset="0"/>
              </a:rPr>
              <a:t>behövs</a:t>
            </a:r>
            <a:r>
              <a:rPr sz="4400" b="1" dirty="0">
                <a:latin typeface="Aptos Display" panose="020B0004020202020204" pitchFamily="34" charset="0"/>
              </a:rPr>
              <a:t> </a:t>
            </a:r>
            <a:r>
              <a:rPr sz="4400" b="1" dirty="0" err="1">
                <a:latin typeface="Aptos Display" panose="020B0004020202020204" pitchFamily="34" charset="0"/>
              </a:rPr>
              <a:t>hjälpen</a:t>
            </a:r>
            <a:r>
              <a:rPr sz="4400" b="1" dirty="0">
                <a:latin typeface="Aptos Display" panose="020B0004020202020204" pitchFamily="34" charset="0"/>
              </a:rPr>
              <a:t> just nu?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687341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dirty="0">
                <a:latin typeface="Aptos" panose="020B0004020202020204" pitchFamily="34" charset="0"/>
              </a:rPr>
              <a:t>• </a:t>
            </a:r>
            <a:r>
              <a:rPr sz="2400" dirty="0" err="1">
                <a:latin typeface="Aptos" panose="020B0004020202020204" pitchFamily="34" charset="0"/>
              </a:rPr>
              <a:t>Kriget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fortsätter</a:t>
            </a:r>
            <a:r>
              <a:rPr sz="2400" dirty="0">
                <a:latin typeface="Aptos" panose="020B0004020202020204" pitchFamily="34" charset="0"/>
              </a:rPr>
              <a:t> och </a:t>
            </a:r>
            <a:r>
              <a:rPr sz="2400" dirty="0" err="1">
                <a:latin typeface="Aptos" panose="020B0004020202020204" pitchFamily="34" charset="0"/>
              </a:rPr>
              <a:t>sjukhusen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samt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energiinfrastrukturen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är</a:t>
            </a:r>
            <a:r>
              <a:rPr sz="2400" dirty="0">
                <a:latin typeface="Aptos" panose="020B0004020202020204" pitchFamily="34" charset="0"/>
              </a:rPr>
              <a:t> under </a:t>
            </a:r>
            <a:r>
              <a:rPr sz="2400" dirty="0" err="1">
                <a:latin typeface="Aptos" panose="020B0004020202020204" pitchFamily="34" charset="0"/>
              </a:rPr>
              <a:t>ständig</a:t>
            </a:r>
            <a:r>
              <a:rPr sz="2400" dirty="0">
                <a:latin typeface="Aptos" panose="020B0004020202020204" pitchFamily="34" charset="0"/>
              </a:rPr>
              <a:t> press.</a:t>
            </a:r>
          </a:p>
          <a:p>
            <a:r>
              <a:rPr sz="2400" dirty="0">
                <a:latin typeface="Aptos" panose="020B0004020202020204" pitchFamily="34" charset="0"/>
              </a:rPr>
              <a:t>• </a:t>
            </a:r>
            <a:r>
              <a:rPr sz="2400" dirty="0" err="1">
                <a:latin typeface="Aptos" panose="020B0004020202020204" pitchFamily="34" charset="0"/>
              </a:rPr>
              <a:t>Krigets</a:t>
            </a:r>
            <a:r>
              <a:rPr sz="2400" dirty="0">
                <a:latin typeface="Aptos" panose="020B0004020202020204" pitchFamily="34" charset="0"/>
              </a:rPr>
              <a:t> offer </a:t>
            </a:r>
            <a:r>
              <a:rPr sz="2400" dirty="0" err="1">
                <a:latin typeface="Aptos" panose="020B0004020202020204" pitchFamily="34" charset="0"/>
              </a:rPr>
              <a:t>upptar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en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stor</a:t>
            </a:r>
            <a:r>
              <a:rPr sz="2400" dirty="0">
                <a:latin typeface="Aptos" panose="020B0004020202020204" pitchFamily="34" charset="0"/>
              </a:rPr>
              <a:t> del av </a:t>
            </a:r>
            <a:r>
              <a:rPr sz="2400" dirty="0" err="1">
                <a:latin typeface="Aptos" panose="020B0004020202020204" pitchFamily="34" charset="0"/>
              </a:rPr>
              <a:t>sjukhusens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kapacitet</a:t>
            </a:r>
            <a:r>
              <a:rPr sz="2400" dirty="0">
                <a:latin typeface="Aptos" panose="020B0004020202020204" pitchFamily="34" charset="0"/>
              </a:rPr>
              <a:t>.</a:t>
            </a:r>
          </a:p>
          <a:p>
            <a:r>
              <a:rPr sz="2400" dirty="0">
                <a:latin typeface="Aptos" panose="020B0004020202020204" pitchFamily="34" charset="0"/>
              </a:rPr>
              <a:t>• </a:t>
            </a:r>
            <a:r>
              <a:rPr sz="2400" dirty="0" err="1">
                <a:latin typeface="Aptos" panose="020B0004020202020204" pitchFamily="34" charset="0"/>
              </a:rPr>
              <a:t>Mödrahälsovården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måste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flyttas</a:t>
            </a:r>
            <a:r>
              <a:rPr sz="2400" dirty="0">
                <a:latin typeface="Aptos" panose="020B0004020202020204" pitchFamily="34" charset="0"/>
              </a:rPr>
              <a:t> till </a:t>
            </a:r>
            <a:r>
              <a:rPr sz="2400" dirty="0" err="1">
                <a:latin typeface="Aptos" panose="020B0004020202020204" pitchFamily="34" charset="0"/>
              </a:rPr>
              <a:t>lokala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kliniker</a:t>
            </a:r>
            <a:r>
              <a:rPr sz="2400" dirty="0">
                <a:latin typeface="Aptos" panose="020B0004020202020204" pitchFamily="34" charset="0"/>
              </a:rPr>
              <a:t> och </a:t>
            </a:r>
            <a:r>
              <a:rPr sz="2400" dirty="0" err="1">
                <a:latin typeface="Aptos" panose="020B0004020202020204" pitchFamily="34" charset="0"/>
              </a:rPr>
              <a:t>utanför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sjukhusen</a:t>
            </a:r>
            <a:r>
              <a:rPr sz="2400" dirty="0">
                <a:latin typeface="Aptos" panose="020B0004020202020204" pitchFamily="34" charset="0"/>
              </a:rPr>
              <a:t>.</a:t>
            </a:r>
          </a:p>
          <a:p>
            <a:r>
              <a:rPr sz="2400" dirty="0">
                <a:latin typeface="Aptos" panose="020B0004020202020204" pitchFamily="34" charset="0"/>
              </a:rPr>
              <a:t>• </a:t>
            </a:r>
            <a:r>
              <a:rPr sz="2400" dirty="0" err="1">
                <a:latin typeface="Aptos" panose="020B0004020202020204" pitchFamily="34" charset="0"/>
              </a:rPr>
              <a:t>Ukraina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har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begärt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stöd</a:t>
            </a:r>
            <a:r>
              <a:rPr sz="2400" dirty="0">
                <a:latin typeface="Aptos" panose="020B0004020202020204" pitchFamily="34" charset="0"/>
              </a:rPr>
              <a:t> för </a:t>
            </a:r>
            <a:r>
              <a:rPr sz="2400" dirty="0" err="1">
                <a:latin typeface="Aptos" panose="020B0004020202020204" pitchFamily="34" charset="0"/>
              </a:rPr>
              <a:t>säkra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förhållanden</a:t>
            </a:r>
            <a:r>
              <a:rPr sz="2400" dirty="0">
                <a:latin typeface="Aptos" panose="020B0004020202020204" pitchFamily="34" charset="0"/>
              </a:rPr>
              <a:t> vid </a:t>
            </a:r>
            <a:r>
              <a:rPr sz="2400" dirty="0" err="1">
                <a:latin typeface="Aptos" panose="020B0004020202020204" pitchFamily="34" charset="0"/>
              </a:rPr>
              <a:t>förlossningar</a:t>
            </a:r>
            <a:r>
              <a:rPr sz="2400" dirty="0">
                <a:latin typeface="Aptos" panose="020B0004020202020204" pitchFamily="34" charset="0"/>
              </a:rPr>
              <a:t> och för </a:t>
            </a:r>
            <a:r>
              <a:rPr sz="2400" dirty="0" err="1">
                <a:latin typeface="Aptos" panose="020B0004020202020204" pitchFamily="34" charset="0"/>
              </a:rPr>
              <a:t>nödvändig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utrustning</a:t>
            </a:r>
            <a:r>
              <a:rPr sz="24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2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44D468A0-FD7A-0272-25CC-B5EBA6325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342" y="1153489"/>
            <a:ext cx="2370745" cy="1601411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C3542DC9-C666-B289-5E4E-3DF1BCEF0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068" y="3908389"/>
            <a:ext cx="2755836" cy="806082"/>
          </a:xfrm>
          <a:prstGeom prst="rect">
            <a:avLst/>
          </a:prstGeom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2768A5F-9192-BC56-1B5D-C785322E5524}"/>
              </a:ext>
            </a:extLst>
          </p:cNvPr>
          <p:cNvSpPr/>
          <p:nvPr/>
        </p:nvSpPr>
        <p:spPr>
          <a:xfrm>
            <a:off x="2431868" y="5388866"/>
            <a:ext cx="5495980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Ge gravida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kvinnor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och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deras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barn den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möjlighet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de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förtjänar</a:t>
            </a:r>
            <a:r>
              <a:rPr b="1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23713" y="147513"/>
            <a:ext cx="1071498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latin typeface="Aptos Display" panose="020B0004020202020204" pitchFamily="34" charset="0"/>
              </a:rPr>
              <a:t>Baby Lifeline-för</a:t>
            </a:r>
            <a:r>
              <a:rPr lang="fi-FI" sz="4000" b="1" dirty="0" err="1">
                <a:latin typeface="Aptos Display" panose="020B0004020202020204" pitchFamily="34" charset="0"/>
              </a:rPr>
              <a:t>selryggsäck</a:t>
            </a:r>
            <a:r>
              <a:rPr sz="4000" b="1" dirty="0">
                <a:latin typeface="Aptos Display" panose="020B0004020202020204" pitchFamily="34" charset="0"/>
              </a:rPr>
              <a:t> – </a:t>
            </a:r>
            <a:r>
              <a:rPr sz="4000" b="1" dirty="0" err="1">
                <a:latin typeface="Aptos Display" panose="020B0004020202020204" pitchFamily="34" charset="0"/>
              </a:rPr>
              <a:t>hjälpen</a:t>
            </a:r>
            <a:r>
              <a:rPr sz="4000" b="1" dirty="0">
                <a:latin typeface="Aptos Display" panose="020B0004020202020204" pitchFamily="34" charset="0"/>
              </a:rPr>
              <a:t> </a:t>
            </a:r>
            <a:r>
              <a:rPr sz="4000" b="1" dirty="0" err="1">
                <a:latin typeface="Aptos Display" panose="020B0004020202020204" pitchFamily="34" charset="0"/>
              </a:rPr>
              <a:t>följer</a:t>
            </a:r>
            <a:r>
              <a:rPr sz="4000" b="1" dirty="0">
                <a:latin typeface="Aptos Display" panose="020B0004020202020204" pitchFamily="34" charset="0"/>
              </a:rPr>
              <a:t> med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89321" y="1226898"/>
            <a:ext cx="348386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sz="2000" dirty="0" err="1">
                <a:latin typeface="Aptos" panose="020B0004020202020204" pitchFamily="34" charset="0"/>
              </a:rPr>
              <a:t>Utrustningen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är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organiserad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efter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användningsområde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i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tydligt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identifierbara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sektioner</a:t>
            </a:r>
            <a:r>
              <a:rPr sz="2000" dirty="0">
                <a:latin typeface="Aptos" panose="020B0004020202020204" pitchFamily="34" charset="0"/>
              </a:rPr>
              <a:t>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sz="2000" dirty="0" err="1">
                <a:latin typeface="Aptos" panose="020B0004020202020204" pitchFamily="34" charset="0"/>
              </a:rPr>
              <a:t>Instruktionerna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levereras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på</a:t>
            </a:r>
            <a:r>
              <a:rPr sz="2000" dirty="0">
                <a:latin typeface="Aptos" panose="020B0004020202020204" pitchFamily="34" charset="0"/>
              </a:rPr>
              <a:t> det </a:t>
            </a:r>
            <a:r>
              <a:rPr sz="2000" dirty="0" err="1">
                <a:latin typeface="Aptos" panose="020B0004020202020204" pitchFamily="34" charset="0"/>
              </a:rPr>
              <a:t>lokala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språket</a:t>
            </a:r>
            <a:r>
              <a:rPr sz="2000" dirty="0">
                <a:latin typeface="Aptos" panose="020B0004020202020204" pitchFamily="34" charset="0"/>
              </a:rPr>
              <a:t>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sz="2000" dirty="0" err="1">
                <a:latin typeface="Aptos" panose="020B0004020202020204" pitchFamily="34" charset="0"/>
              </a:rPr>
              <a:t>Varje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lang="fi-FI" sz="2000" dirty="0" err="1">
                <a:latin typeface="Aptos" panose="020B0004020202020204" pitchFamily="34" charset="0"/>
              </a:rPr>
              <a:t>säck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förses</a:t>
            </a:r>
            <a:r>
              <a:rPr sz="2000" dirty="0">
                <a:latin typeface="Aptos" panose="020B0004020202020204" pitchFamily="34" charset="0"/>
              </a:rPr>
              <a:t> med Lions-</a:t>
            </a:r>
            <a:r>
              <a:rPr sz="2000" dirty="0" err="1">
                <a:latin typeface="Aptos" panose="020B0004020202020204" pitchFamily="34" charset="0"/>
              </a:rPr>
              <a:t>emblemet</a:t>
            </a:r>
            <a:r>
              <a:rPr sz="2000" dirty="0">
                <a:latin typeface="Aptos" panose="020B0004020202020204" pitchFamily="34" charset="0"/>
              </a:rPr>
              <a:t>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lang="fi-FI" sz="2000" dirty="0" err="1">
                <a:latin typeface="Aptos" panose="020B0004020202020204" pitchFamily="34" charset="0"/>
              </a:rPr>
              <a:t>Ryggsäckarna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numreras</a:t>
            </a:r>
            <a:r>
              <a:rPr sz="2000" dirty="0">
                <a:latin typeface="Aptos" panose="020B0004020202020204" pitchFamily="34" charset="0"/>
              </a:rPr>
              <a:t> och </a:t>
            </a:r>
            <a:r>
              <a:rPr sz="2000" dirty="0" err="1">
                <a:latin typeface="Aptos" panose="020B0004020202020204" pitchFamily="34" charset="0"/>
              </a:rPr>
              <a:t>användningen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kan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följas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upp</a:t>
            </a:r>
            <a:r>
              <a:rPr sz="20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3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1FEFF09D-3BF7-6CE0-5041-1C0EA0EF5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627" y="1099834"/>
            <a:ext cx="2029956" cy="1420969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1CA0E505-FE7D-2A99-8BCE-B1EA58176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657" y="3770669"/>
            <a:ext cx="2439161" cy="713455"/>
          </a:xfrm>
          <a:prstGeom prst="rect">
            <a:avLst/>
          </a:prstGeom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274AC4D5-6E1F-A744-6F53-B6E25408D29D}"/>
              </a:ext>
            </a:extLst>
          </p:cNvPr>
          <p:cNvSpPr/>
          <p:nvPr/>
        </p:nvSpPr>
        <p:spPr>
          <a:xfrm>
            <a:off x="2681465" y="5699630"/>
            <a:ext cx="6109595" cy="797906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En </a:t>
            </a:r>
            <a:r>
              <a:rPr lang="fi-FI" b="1" dirty="0" err="1">
                <a:solidFill>
                  <a:schemeClr val="bg1"/>
                </a:solidFill>
                <a:latin typeface="Aptos" panose="020B0004020202020204" pitchFamily="34" charset="0"/>
              </a:rPr>
              <a:t>ryggsäck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innehåller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utrustning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som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stöd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för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en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säkrare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förlossning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och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akutvård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av det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nyfödda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barnet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814B1E0-F80A-B016-A2B2-1FD00C452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56" y="987514"/>
            <a:ext cx="5266188" cy="45300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25646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 dirty="0" err="1">
                <a:latin typeface="Aptos Display" panose="020B0004020202020204" pitchFamily="34" charset="0"/>
              </a:rPr>
              <a:t>Vårt</a:t>
            </a:r>
            <a:r>
              <a:rPr sz="4400" b="1" dirty="0">
                <a:latin typeface="Aptos Display" panose="020B0004020202020204" pitchFamily="34" charset="0"/>
              </a:rPr>
              <a:t> </a:t>
            </a:r>
            <a:r>
              <a:rPr sz="4400" b="1" dirty="0" err="1">
                <a:latin typeface="Aptos Display" panose="020B0004020202020204" pitchFamily="34" charset="0"/>
              </a:rPr>
              <a:t>mål</a:t>
            </a:r>
            <a:r>
              <a:rPr sz="4400" b="1" dirty="0">
                <a:latin typeface="Aptos Display" panose="020B0004020202020204" pitchFamily="34" charset="0"/>
              </a:rPr>
              <a:t>: </a:t>
            </a:r>
            <a:r>
              <a:rPr sz="4400" b="1" dirty="0" err="1">
                <a:latin typeface="Aptos Display" panose="020B0004020202020204" pitchFamily="34" charset="0"/>
              </a:rPr>
              <a:t>minst</a:t>
            </a:r>
            <a:r>
              <a:rPr sz="4400" b="1" dirty="0">
                <a:latin typeface="Aptos Display" panose="020B0004020202020204" pitchFamily="34" charset="0"/>
              </a:rPr>
              <a:t> 200 </a:t>
            </a:r>
            <a:r>
              <a:rPr lang="fi-FI" sz="4400" b="1" dirty="0" err="1">
                <a:latin typeface="Aptos Display" panose="020B0004020202020204" pitchFamily="34" charset="0"/>
              </a:rPr>
              <a:t>ryggsäckar</a:t>
            </a:r>
            <a:r>
              <a:rPr sz="4400" b="1" dirty="0">
                <a:latin typeface="Aptos Display" panose="020B0004020202020204" pitchFamily="34" charset="0"/>
              </a:rPr>
              <a:t> till </a:t>
            </a:r>
            <a:r>
              <a:rPr sz="4400" b="1" dirty="0" err="1">
                <a:latin typeface="Aptos Display" panose="020B0004020202020204" pitchFamily="34" charset="0"/>
              </a:rPr>
              <a:t>Ukraina</a:t>
            </a:r>
            <a:endParaRPr sz="4400" b="1" dirty="0">
              <a:latin typeface="Aptos Display" panose="020B00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2940" y="1537537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chemeClr val="tx1"/>
                </a:solidFill>
                <a:latin typeface="Aptos" panose="020B0004020202020204" pitchFamily="34" charset="0"/>
              </a:rPr>
              <a:t>Mins</a:t>
            </a:r>
            <a:r>
              <a:rPr lang="fi-FI" sz="2800" b="1" dirty="0">
                <a:solidFill>
                  <a:schemeClr val="tx1"/>
                </a:solidFill>
                <a:latin typeface="Aptos" panose="020B0004020202020204" pitchFamily="34" charset="0"/>
              </a:rPr>
              <a:t>t MIN</a:t>
            </a:r>
            <a:r>
              <a:rPr sz="2800" b="1" dirty="0">
                <a:solidFill>
                  <a:schemeClr val="tx1"/>
                </a:solidFill>
                <a:latin typeface="Aptos" panose="020B0004020202020204" pitchFamily="34" charset="0"/>
              </a:rPr>
              <a:t>200</a:t>
            </a:r>
          </a:p>
          <a:p>
            <a:pPr algn="ctr"/>
            <a:r>
              <a:rPr lang="fi-FI" sz="2400" dirty="0" err="1">
                <a:solidFill>
                  <a:schemeClr val="tx1"/>
                </a:solidFill>
                <a:latin typeface="Aptos" panose="020B0004020202020204" pitchFamily="34" charset="0"/>
              </a:rPr>
              <a:t>ryggsäckar</a:t>
            </a:r>
            <a:r>
              <a:rPr sz="24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Aptos" panose="020B0004020202020204" pitchFamily="34" charset="0"/>
              </a:rPr>
              <a:t>totalt</a:t>
            </a:r>
            <a:endParaRPr sz="24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97084" y="1600200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chemeClr val="tx1"/>
                </a:solidFill>
                <a:latin typeface="Aptos" panose="020B0004020202020204" pitchFamily="34" charset="0"/>
              </a:rPr>
              <a:t>1 200 €</a:t>
            </a:r>
          </a:p>
          <a:p>
            <a:pPr algn="ctr"/>
            <a:r>
              <a:rPr sz="2400" dirty="0" err="1">
                <a:solidFill>
                  <a:schemeClr val="tx1"/>
                </a:solidFill>
                <a:latin typeface="Aptos" panose="020B0004020202020204" pitchFamily="34" charset="0"/>
              </a:rPr>
              <a:t>mål</a:t>
            </a:r>
            <a:r>
              <a:rPr sz="2400" dirty="0">
                <a:solidFill>
                  <a:schemeClr val="tx1"/>
                </a:solidFill>
                <a:latin typeface="Aptos" panose="020B0004020202020204" pitchFamily="34" charset="0"/>
              </a:rPr>
              <a:t> per </a:t>
            </a:r>
            <a:r>
              <a:rPr lang="fi-FI" sz="2400" dirty="0" err="1">
                <a:solidFill>
                  <a:schemeClr val="tx1"/>
                </a:solidFill>
                <a:latin typeface="Aptos" panose="020B0004020202020204" pitchFamily="34" charset="0"/>
              </a:rPr>
              <a:t>ryggsäck</a:t>
            </a:r>
            <a:endParaRPr sz="24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41028" y="1575547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chemeClr val="tx1"/>
                </a:solidFill>
                <a:latin typeface="Aptos" panose="020B0004020202020204" pitchFamily="34" charset="0"/>
              </a:rPr>
              <a:t>15.6.2027</a:t>
            </a:r>
          </a:p>
          <a:p>
            <a:pPr algn="ctr"/>
            <a:r>
              <a:rPr sz="2400" dirty="0" err="1">
                <a:solidFill>
                  <a:schemeClr val="tx1"/>
                </a:solidFill>
                <a:latin typeface="Aptos" panose="020B0004020202020204" pitchFamily="34" charset="0"/>
              </a:rPr>
              <a:t>sista</a:t>
            </a:r>
            <a:r>
              <a:rPr sz="2400" dirty="0">
                <a:solidFill>
                  <a:schemeClr val="tx1"/>
                </a:solidFill>
                <a:latin typeface="Aptos" panose="020B0004020202020204" pitchFamily="34" charset="0"/>
              </a:rPr>
              <a:t> datum för </a:t>
            </a:r>
            <a:r>
              <a:rPr sz="2400" dirty="0" err="1">
                <a:solidFill>
                  <a:schemeClr val="tx1"/>
                </a:solidFill>
                <a:latin typeface="Aptos" panose="020B0004020202020204" pitchFamily="34" charset="0"/>
              </a:rPr>
              <a:t>insamlingen</a:t>
            </a:r>
            <a:endParaRPr sz="24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886200"/>
            <a:ext cx="102412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/>
              <a:t>• </a:t>
            </a:r>
            <a:r>
              <a:rPr sz="2000" dirty="0" err="1">
                <a:latin typeface="Aptos" panose="020B0004020202020204" pitchFamily="34" charset="0"/>
              </a:rPr>
              <a:t>Projektet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är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en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gemensam</a:t>
            </a:r>
            <a:r>
              <a:rPr sz="2000" dirty="0">
                <a:latin typeface="Aptos" panose="020B0004020202020204" pitchFamily="34" charset="0"/>
              </a:rPr>
              <a:t> Baby Lifeline-</a:t>
            </a:r>
            <a:r>
              <a:rPr sz="2000" dirty="0" err="1">
                <a:latin typeface="Aptos" panose="020B0004020202020204" pitchFamily="34" charset="0"/>
              </a:rPr>
              <a:t>insamling</a:t>
            </a:r>
            <a:r>
              <a:rPr sz="2000" dirty="0">
                <a:latin typeface="Aptos" panose="020B0004020202020204" pitchFamily="34" charset="0"/>
              </a:rPr>
              <a:t> för LCIF och Lions </a:t>
            </a:r>
            <a:r>
              <a:rPr sz="2000" dirty="0" err="1">
                <a:latin typeface="Aptos" panose="020B0004020202020204" pitchFamily="34" charset="0"/>
              </a:rPr>
              <a:t>i</a:t>
            </a:r>
            <a:r>
              <a:rPr sz="2000" dirty="0">
                <a:latin typeface="Aptos" panose="020B0004020202020204" pitchFamily="34" charset="0"/>
              </a:rPr>
              <a:t> Europa.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sz="2000" dirty="0" err="1">
                <a:latin typeface="Aptos" panose="020B0004020202020204" pitchFamily="34" charset="0"/>
              </a:rPr>
              <a:t>Donationerna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riktas</a:t>
            </a:r>
            <a:r>
              <a:rPr sz="2000" dirty="0">
                <a:latin typeface="Aptos" panose="020B0004020202020204" pitchFamily="34" charset="0"/>
              </a:rPr>
              <a:t> till </a:t>
            </a:r>
            <a:r>
              <a:rPr sz="2000" dirty="0" err="1">
                <a:latin typeface="Aptos" panose="020B0004020202020204" pitchFamily="34" charset="0"/>
              </a:rPr>
              <a:t>projektet</a:t>
            </a:r>
            <a:r>
              <a:rPr sz="2000" dirty="0">
                <a:latin typeface="Aptos" panose="020B0004020202020204" pitchFamily="34" charset="0"/>
              </a:rPr>
              <a:t> LCIF Refugee Fund – Baby Lifeline.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sz="2000" dirty="0" err="1">
                <a:latin typeface="Aptos" panose="020B0004020202020204" pitchFamily="34" charset="0"/>
              </a:rPr>
              <a:t>Lionmedlemmar</a:t>
            </a:r>
            <a:r>
              <a:rPr sz="2000" dirty="0">
                <a:latin typeface="Aptos" panose="020B0004020202020204" pitchFamily="34" charset="0"/>
              </a:rPr>
              <a:t>, </a:t>
            </a:r>
            <a:r>
              <a:rPr sz="2000" dirty="0" err="1">
                <a:latin typeface="Aptos" panose="020B0004020202020204" pitchFamily="34" charset="0"/>
              </a:rPr>
              <a:t>klubbar</a:t>
            </a:r>
            <a:r>
              <a:rPr sz="2000" dirty="0">
                <a:latin typeface="Aptos" panose="020B0004020202020204" pitchFamily="34" charset="0"/>
              </a:rPr>
              <a:t>, </a:t>
            </a:r>
            <a:r>
              <a:rPr sz="2000" dirty="0" err="1">
                <a:latin typeface="Aptos" panose="020B0004020202020204" pitchFamily="34" charset="0"/>
              </a:rPr>
              <a:t>distrikt</a:t>
            </a:r>
            <a:r>
              <a:rPr sz="2000" dirty="0">
                <a:latin typeface="Aptos" panose="020B0004020202020204" pitchFamily="34" charset="0"/>
              </a:rPr>
              <a:t>, </a:t>
            </a:r>
            <a:r>
              <a:rPr sz="2000" dirty="0" err="1">
                <a:latin typeface="Aptos" panose="020B0004020202020204" pitchFamily="34" charset="0"/>
              </a:rPr>
              <a:t>multipeldistrikt</a:t>
            </a:r>
            <a:r>
              <a:rPr sz="2000" dirty="0">
                <a:latin typeface="Aptos" panose="020B0004020202020204" pitchFamily="34" charset="0"/>
              </a:rPr>
              <a:t> och </a:t>
            </a:r>
            <a:r>
              <a:rPr sz="2000" dirty="0" err="1">
                <a:latin typeface="Aptos" panose="020B0004020202020204" pitchFamily="34" charset="0"/>
              </a:rPr>
              <a:t>samarbetspartner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kan</a:t>
            </a:r>
            <a:r>
              <a:rPr sz="2000" dirty="0">
                <a:latin typeface="Aptos" panose="020B0004020202020204" pitchFamily="34" charset="0"/>
              </a:rPr>
              <a:t> delta </a:t>
            </a:r>
            <a:r>
              <a:rPr sz="2000" dirty="0" err="1">
                <a:latin typeface="Aptos" panose="020B0004020202020204" pitchFamily="34" charset="0"/>
              </a:rPr>
              <a:t>i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projektet</a:t>
            </a:r>
            <a:r>
              <a:rPr sz="2000" dirty="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4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6891C619-8D7C-0058-0E75-0B47865F1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390" y="1225185"/>
            <a:ext cx="1680931" cy="1176652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5E228EA6-6B31-B385-9302-054AD69AB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16" y="3592136"/>
            <a:ext cx="1918064" cy="561034"/>
          </a:xfrm>
          <a:prstGeom prst="rect">
            <a:avLst/>
          </a:prstGeom>
        </p:spPr>
      </p:pic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E92CD2EF-4416-5543-4417-2EDA6B354F05}"/>
              </a:ext>
            </a:extLst>
          </p:cNvPr>
          <p:cNvSpPr/>
          <p:nvPr/>
        </p:nvSpPr>
        <p:spPr>
          <a:xfrm>
            <a:off x="2431868" y="5388866"/>
            <a:ext cx="6611548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Ge gravida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kvinnor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och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deras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barn den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möjlighet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 de </a:t>
            </a:r>
            <a:r>
              <a:rPr b="1" dirty="0" err="1">
                <a:solidFill>
                  <a:schemeClr val="bg1"/>
                </a:solidFill>
                <a:latin typeface="Aptos" panose="020B0004020202020204" pitchFamily="34" charset="0"/>
              </a:rPr>
              <a:t>förtjänar</a:t>
            </a:r>
            <a:r>
              <a:rPr b="1" dirty="0">
                <a:solidFill>
                  <a:schemeClr val="bg1"/>
                </a:solidFill>
                <a:latin typeface="Aptos" panose="020B00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595842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 dirty="0">
                <a:latin typeface="Aptos Display" panose="020B0004020202020204" pitchFamily="34" charset="0"/>
              </a:rPr>
              <a:t>Hur </a:t>
            </a:r>
            <a:r>
              <a:rPr sz="4400" b="1" dirty="0" err="1">
                <a:latin typeface="Aptos Display" panose="020B0004020202020204" pitchFamily="34" charset="0"/>
              </a:rPr>
              <a:t>kan</a:t>
            </a:r>
            <a:r>
              <a:rPr sz="4400" b="1" dirty="0">
                <a:latin typeface="Aptos Display" panose="020B0004020202020204" pitchFamily="34" charset="0"/>
              </a:rPr>
              <a:t> </a:t>
            </a:r>
            <a:r>
              <a:rPr sz="4400" b="1" dirty="0" err="1">
                <a:latin typeface="Aptos Display" panose="020B0004020202020204" pitchFamily="34" charset="0"/>
              </a:rPr>
              <a:t>vår</a:t>
            </a:r>
            <a:r>
              <a:rPr sz="4400" b="1" dirty="0">
                <a:latin typeface="Aptos Display" panose="020B0004020202020204" pitchFamily="34" charset="0"/>
              </a:rPr>
              <a:t> </a:t>
            </a:r>
            <a:r>
              <a:rPr sz="4400" b="1" dirty="0" err="1">
                <a:latin typeface="Aptos Display" panose="020B0004020202020204" pitchFamily="34" charset="0"/>
              </a:rPr>
              <a:t>klubb</a:t>
            </a:r>
            <a:r>
              <a:rPr sz="4400" b="1" dirty="0">
                <a:latin typeface="Aptos Display" panose="020B0004020202020204" pitchFamily="34" charset="0"/>
              </a:rPr>
              <a:t> delta?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55168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dirty="0"/>
              <a:t>• </a:t>
            </a:r>
            <a:r>
              <a:rPr lang="fi-FI" sz="2000" dirty="0">
                <a:latin typeface="Aptos" panose="020B0004020202020204" pitchFamily="34" charset="0"/>
              </a:rPr>
              <a:t>En </a:t>
            </a:r>
            <a:r>
              <a:rPr lang="fi-FI" sz="2000" dirty="0" err="1">
                <a:latin typeface="Aptos" panose="020B0004020202020204" pitchFamily="34" charset="0"/>
              </a:rPr>
              <a:t>klubb</a:t>
            </a:r>
            <a:r>
              <a:rPr lang="fi-FI" sz="2000" dirty="0">
                <a:latin typeface="Aptos" panose="020B0004020202020204" pitchFamily="34" charset="0"/>
              </a:rPr>
              <a:t> – en </a:t>
            </a:r>
            <a:r>
              <a:rPr lang="fi-FI" sz="2000" dirty="0" err="1">
                <a:latin typeface="Aptos" panose="020B0004020202020204" pitchFamily="34" charset="0"/>
              </a:rPr>
              <a:t>ryggsäck</a:t>
            </a:r>
            <a:r>
              <a:rPr lang="fi-FI" sz="2000" dirty="0">
                <a:latin typeface="Aptos" panose="020B0004020202020204" pitchFamily="34" charset="0"/>
              </a:rPr>
              <a:t>: </a:t>
            </a:r>
            <a:r>
              <a:rPr lang="fi-FI" sz="2000" dirty="0" err="1">
                <a:latin typeface="Aptos" panose="020B0004020202020204" pitchFamily="34" charset="0"/>
              </a:rPr>
              <a:t>målet</a:t>
            </a:r>
            <a:r>
              <a:rPr lang="fi-FI" sz="2000" dirty="0">
                <a:latin typeface="Aptos" panose="020B0004020202020204" pitchFamily="34" charset="0"/>
              </a:rPr>
              <a:t> </a:t>
            </a:r>
            <a:r>
              <a:rPr lang="fi-FI" sz="2000" dirty="0" err="1">
                <a:latin typeface="Aptos" panose="020B0004020202020204" pitchFamily="34" charset="0"/>
              </a:rPr>
              <a:t>är</a:t>
            </a:r>
            <a:r>
              <a:rPr lang="fi-FI" sz="2000" dirty="0">
                <a:latin typeface="Aptos" panose="020B0004020202020204" pitchFamily="34" charset="0"/>
              </a:rPr>
              <a:t> 1 200 €.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sz="2000" dirty="0" err="1">
                <a:latin typeface="Aptos" panose="020B0004020202020204" pitchFamily="34" charset="0"/>
              </a:rPr>
              <a:t>Klubbarna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kan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ordna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ett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eget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insamlingsevenemang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eller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samla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ihop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donationen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tillsammans</a:t>
            </a:r>
            <a:r>
              <a:rPr sz="2000" dirty="0">
                <a:latin typeface="Aptos" panose="020B0004020202020204" pitchFamily="34" charset="0"/>
              </a:rPr>
              <a:t>.</a:t>
            </a:r>
          </a:p>
          <a:p>
            <a:r>
              <a:rPr sz="2000" dirty="0">
                <a:latin typeface="Aptos" panose="020B0004020202020204" pitchFamily="34" charset="0"/>
              </a:rPr>
              <a:t>• Enskilda </a:t>
            </a:r>
            <a:r>
              <a:rPr sz="2000" dirty="0" err="1">
                <a:latin typeface="Aptos" panose="020B0004020202020204" pitchFamily="34" charset="0"/>
              </a:rPr>
              <a:t>lionmedlemmar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kan</a:t>
            </a:r>
            <a:r>
              <a:rPr sz="2000" dirty="0">
                <a:latin typeface="Aptos" panose="020B0004020202020204" pitchFamily="34" charset="0"/>
              </a:rPr>
              <a:t> delta med </a:t>
            </a:r>
            <a:r>
              <a:rPr sz="2000" dirty="0" err="1">
                <a:latin typeface="Aptos" panose="020B0004020202020204" pitchFamily="34" charset="0"/>
              </a:rPr>
              <a:t>en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egen</a:t>
            </a:r>
            <a:r>
              <a:rPr sz="2000" dirty="0">
                <a:latin typeface="Aptos" panose="020B0004020202020204" pitchFamily="34" charset="0"/>
              </a:rPr>
              <a:t> donation.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lang="fi-FI" sz="2000" dirty="0"/>
              <a:t>En </a:t>
            </a:r>
            <a:r>
              <a:rPr lang="fi-FI" sz="2000" dirty="0" err="1"/>
              <a:t>klubb</a:t>
            </a:r>
            <a:r>
              <a:rPr lang="fi-FI" sz="2000" dirty="0"/>
              <a:t> </a:t>
            </a:r>
            <a:r>
              <a:rPr lang="fi-FI" sz="2000" dirty="0" err="1"/>
              <a:t>eller</a:t>
            </a:r>
            <a:r>
              <a:rPr lang="fi-FI" sz="2000" dirty="0"/>
              <a:t> </a:t>
            </a:r>
            <a:r>
              <a:rPr lang="fi-FI" sz="2000" dirty="0" err="1"/>
              <a:t>privatperson</a:t>
            </a:r>
            <a:r>
              <a:rPr lang="fi-FI" sz="2000" dirty="0"/>
              <a:t> </a:t>
            </a:r>
            <a:r>
              <a:rPr lang="fi-FI" sz="2000" dirty="0" err="1"/>
              <a:t>som</a:t>
            </a:r>
            <a:r>
              <a:rPr lang="fi-FI" sz="2000" dirty="0"/>
              <a:t> </a:t>
            </a:r>
            <a:r>
              <a:rPr lang="fi-FI" sz="2000" dirty="0" err="1"/>
              <a:t>finansierar</a:t>
            </a:r>
            <a:r>
              <a:rPr lang="fi-FI" sz="2000" dirty="0"/>
              <a:t> en </a:t>
            </a:r>
            <a:r>
              <a:rPr lang="fi-FI" sz="2000" dirty="0" err="1"/>
              <a:t>hel</a:t>
            </a:r>
            <a:r>
              <a:rPr lang="fi-FI" sz="2000" dirty="0"/>
              <a:t> </a:t>
            </a:r>
            <a:r>
              <a:rPr lang="fi-FI" sz="2000" dirty="0" err="1"/>
              <a:t>ryggsäck</a:t>
            </a:r>
            <a:r>
              <a:rPr lang="fi-FI" sz="2000" dirty="0"/>
              <a:t> </a:t>
            </a:r>
            <a:r>
              <a:rPr lang="fi-FI" sz="2000" dirty="0" err="1"/>
              <a:t>med</a:t>
            </a:r>
            <a:r>
              <a:rPr lang="fi-FI" sz="2000" dirty="0"/>
              <a:t> 1 200 € </a:t>
            </a:r>
            <a:r>
              <a:rPr lang="fi-FI" sz="2000" dirty="0" err="1"/>
              <a:t>kan</a:t>
            </a:r>
            <a:r>
              <a:rPr lang="fi-FI" sz="2000" dirty="0"/>
              <a:t> </a:t>
            </a:r>
            <a:r>
              <a:rPr lang="fi-FI" sz="2000" dirty="0" err="1"/>
              <a:t>få</a:t>
            </a:r>
            <a:r>
              <a:rPr lang="fi-FI" sz="2000" dirty="0"/>
              <a:t> </a:t>
            </a:r>
            <a:r>
              <a:rPr lang="fi-FI" sz="2000" dirty="0" err="1"/>
              <a:t>sitt</a:t>
            </a:r>
            <a:r>
              <a:rPr lang="fi-FI" sz="2000" dirty="0"/>
              <a:t> </a:t>
            </a:r>
            <a:r>
              <a:rPr lang="fi-FI" sz="2000" dirty="0" err="1"/>
              <a:t>namn</a:t>
            </a:r>
            <a:r>
              <a:rPr lang="fi-FI" sz="2000" dirty="0"/>
              <a:t> </a:t>
            </a:r>
            <a:r>
              <a:rPr lang="fi-FI" sz="2000" dirty="0" err="1"/>
              <a:t>märkt</a:t>
            </a:r>
            <a:r>
              <a:rPr lang="fi-FI" sz="2000" dirty="0"/>
              <a:t> </a:t>
            </a:r>
            <a:r>
              <a:rPr lang="fi-FI" sz="2000" dirty="0" err="1"/>
              <a:t>på</a:t>
            </a:r>
            <a:r>
              <a:rPr lang="fi-FI" sz="2000" dirty="0"/>
              <a:t> </a:t>
            </a:r>
            <a:r>
              <a:rPr lang="fi-FI" sz="2000" dirty="0" err="1"/>
              <a:t>ryggsäcken</a:t>
            </a:r>
            <a:r>
              <a:rPr lang="fi-FI" sz="2000" dirty="0"/>
              <a:t>.</a:t>
            </a:r>
          </a:p>
          <a:p>
            <a:r>
              <a:rPr sz="2000" dirty="0">
                <a:latin typeface="Aptos" panose="020B0004020202020204" pitchFamily="34" charset="0"/>
              </a:rPr>
              <a:t>• </a:t>
            </a:r>
            <a:r>
              <a:rPr sz="2000" dirty="0" err="1">
                <a:latin typeface="Aptos" panose="020B0004020202020204" pitchFamily="34" charset="0"/>
              </a:rPr>
              <a:t>Donationer</a:t>
            </a:r>
            <a:r>
              <a:rPr sz="2000" dirty="0">
                <a:latin typeface="Aptos" panose="020B0004020202020204" pitchFamily="34" charset="0"/>
              </a:rPr>
              <a:t> ger MJF-</a:t>
            </a:r>
            <a:r>
              <a:rPr sz="2000" dirty="0" err="1">
                <a:latin typeface="Aptos" panose="020B0004020202020204" pitchFamily="34" charset="0"/>
              </a:rPr>
              <a:t>krediter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i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enlighet</a:t>
            </a:r>
            <a:r>
              <a:rPr sz="2000" dirty="0">
                <a:latin typeface="Aptos" panose="020B0004020202020204" pitchFamily="34" charset="0"/>
              </a:rPr>
              <a:t> med </a:t>
            </a:r>
            <a:r>
              <a:rPr sz="2000" dirty="0" err="1">
                <a:latin typeface="Aptos" panose="020B0004020202020204" pitchFamily="34" charset="0"/>
              </a:rPr>
              <a:t>projektets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regler</a:t>
            </a:r>
            <a:r>
              <a:rPr sz="2000" dirty="0">
                <a:latin typeface="Aptos" panose="020B0004020202020204" pitchFamily="34" charset="0"/>
              </a:rPr>
              <a:t>.</a:t>
            </a:r>
          </a:p>
        </p:txBody>
      </p:sp>
      <p:pic>
        <p:nvPicPr>
          <p:cNvPr id="5" name="Picture 4" descr="s8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010" y="1537537"/>
            <a:ext cx="2693899" cy="32035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5</a:t>
            </a:r>
          </a:p>
        </p:txBody>
      </p:sp>
      <p:pic>
        <p:nvPicPr>
          <p:cNvPr id="15" name="Picture 30">
            <a:extLst>
              <a:ext uri="{FF2B5EF4-FFF2-40B4-BE49-F238E27FC236}">
                <a16:creationId xmlns:a16="http://schemas.microsoft.com/office/drawing/2014/main" id="{BC76A24E-A9B2-784A-D9AB-66FA2B633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539" y="866857"/>
            <a:ext cx="2198408" cy="153888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BB40EB83-9623-CD62-EB1D-8E2B1216A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1672" y="3922094"/>
            <a:ext cx="1918064" cy="561034"/>
          </a:xfrm>
          <a:prstGeom prst="rect">
            <a:avLst/>
          </a:prstGeom>
        </p:spPr>
      </p:pic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27AB7657-B1E0-476D-523F-540DF1C3EB6B}"/>
              </a:ext>
            </a:extLst>
          </p:cNvPr>
          <p:cNvSpPr/>
          <p:nvPr/>
        </p:nvSpPr>
        <p:spPr>
          <a:xfrm>
            <a:off x="2011680" y="5440680"/>
            <a:ext cx="7324344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sz="2000" b="1" dirty="0">
                <a:solidFill>
                  <a:schemeClr val="bg1"/>
                </a:solidFill>
                <a:latin typeface="Aptos" panose="020B0004020202020204" pitchFamily="34" charset="0"/>
              </a:rPr>
              <a:t>Ge gravida </a:t>
            </a:r>
            <a:r>
              <a:rPr sz="2000" b="1" dirty="0" err="1">
                <a:solidFill>
                  <a:schemeClr val="bg1"/>
                </a:solidFill>
                <a:latin typeface="Aptos" panose="020B0004020202020204" pitchFamily="34" charset="0"/>
              </a:rPr>
              <a:t>kvinnor</a:t>
            </a:r>
            <a:r>
              <a:rPr sz="2000" b="1" dirty="0">
                <a:solidFill>
                  <a:schemeClr val="bg1"/>
                </a:solidFill>
                <a:latin typeface="Aptos" panose="020B0004020202020204" pitchFamily="34" charset="0"/>
              </a:rPr>
              <a:t> och </a:t>
            </a:r>
            <a:r>
              <a:rPr sz="2000" b="1" dirty="0" err="1">
                <a:solidFill>
                  <a:schemeClr val="bg1"/>
                </a:solidFill>
                <a:latin typeface="Aptos" panose="020B0004020202020204" pitchFamily="34" charset="0"/>
              </a:rPr>
              <a:t>deras</a:t>
            </a:r>
            <a:r>
              <a:rPr sz="2000" b="1" dirty="0">
                <a:solidFill>
                  <a:schemeClr val="bg1"/>
                </a:solidFill>
                <a:latin typeface="Aptos" panose="020B0004020202020204" pitchFamily="34" charset="0"/>
              </a:rPr>
              <a:t> barn den </a:t>
            </a:r>
            <a:r>
              <a:rPr sz="2000" b="1" dirty="0" err="1">
                <a:solidFill>
                  <a:schemeClr val="bg1"/>
                </a:solidFill>
                <a:latin typeface="Aptos" panose="020B0004020202020204" pitchFamily="34" charset="0"/>
              </a:rPr>
              <a:t>möjlighet</a:t>
            </a:r>
            <a:r>
              <a:rPr sz="2000" b="1" dirty="0">
                <a:solidFill>
                  <a:schemeClr val="bg1"/>
                </a:solidFill>
                <a:latin typeface="Aptos" panose="020B0004020202020204" pitchFamily="34" charset="0"/>
              </a:rPr>
              <a:t> de </a:t>
            </a:r>
            <a:r>
              <a:rPr sz="2000" b="1" dirty="0" err="1">
                <a:solidFill>
                  <a:schemeClr val="bg1"/>
                </a:solidFill>
                <a:latin typeface="Aptos" panose="020B0004020202020204" pitchFamily="34" charset="0"/>
              </a:rPr>
              <a:t>förtjänar</a:t>
            </a:r>
            <a:r>
              <a:rPr sz="2000" b="1" dirty="0">
                <a:solidFill>
                  <a:schemeClr val="bg1"/>
                </a:solidFill>
                <a:latin typeface="Aptos" panose="020B00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50948" y="594360"/>
            <a:ext cx="1069376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chemeClr val="bg1"/>
                </a:solidFill>
                <a:latin typeface="Aptos Display" panose="020B0004020202020204" pitchFamily="34" charset="0"/>
              </a:rPr>
              <a:t>LÅT OSS TILLSAMMANS GÖRA EN KONKRET INSATS!</a:t>
            </a:r>
            <a:r>
              <a:rPr lang="fi-FI" sz="3600" b="1" dirty="0">
                <a:solidFill>
                  <a:schemeClr val="bg1"/>
                </a:solidFill>
                <a:latin typeface="Aptos Display" panose="020B0004020202020204" pitchFamily="34" charset="0"/>
              </a:rPr>
              <a:t>!</a:t>
            </a:r>
            <a:endParaRPr sz="36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pic>
        <p:nvPicPr>
          <p:cNvPr id="4" name="Picture 3" descr="s2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3901440" cy="3931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03520" y="1600200"/>
            <a:ext cx="3901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1.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Besluta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om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klubbens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deltagande</a:t>
            </a:r>
            <a:endParaRPr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2. </a:t>
            </a:r>
            <a:r>
              <a:rPr lang="fi-FI" sz="2000" dirty="0" err="1">
                <a:solidFill>
                  <a:schemeClr val="bg1"/>
                </a:solidFill>
              </a:rPr>
              <a:t>Sätt</a:t>
            </a:r>
            <a:r>
              <a:rPr lang="fi-FI" sz="2000" dirty="0">
                <a:solidFill>
                  <a:schemeClr val="bg1"/>
                </a:solidFill>
              </a:rPr>
              <a:t> </a:t>
            </a:r>
            <a:r>
              <a:rPr lang="fi-FI" sz="2000" dirty="0" err="1">
                <a:solidFill>
                  <a:schemeClr val="bg1"/>
                </a:solidFill>
              </a:rPr>
              <a:t>upp</a:t>
            </a:r>
            <a:r>
              <a:rPr lang="fi-FI" sz="2000" dirty="0">
                <a:solidFill>
                  <a:schemeClr val="bg1"/>
                </a:solidFill>
              </a:rPr>
              <a:t> ett </a:t>
            </a:r>
            <a:r>
              <a:rPr lang="fi-FI" sz="2000" dirty="0" err="1">
                <a:solidFill>
                  <a:schemeClr val="bg1"/>
                </a:solidFill>
              </a:rPr>
              <a:t>eget</a:t>
            </a:r>
            <a:r>
              <a:rPr lang="fi-FI" sz="2000" dirty="0">
                <a:solidFill>
                  <a:schemeClr val="bg1"/>
                </a:solidFill>
              </a:rPr>
              <a:t> </a:t>
            </a:r>
            <a:r>
              <a:rPr lang="fi-FI" sz="2000" dirty="0" err="1">
                <a:solidFill>
                  <a:schemeClr val="bg1"/>
                </a:solidFill>
              </a:rPr>
              <a:t>mål</a:t>
            </a:r>
            <a:r>
              <a:rPr lang="fi-FI" sz="2000" dirty="0">
                <a:solidFill>
                  <a:schemeClr val="bg1"/>
                </a:solidFill>
              </a:rPr>
              <a:t> för </a:t>
            </a:r>
            <a:r>
              <a:rPr lang="fi-FI" sz="2000" dirty="0" err="1">
                <a:solidFill>
                  <a:schemeClr val="bg1"/>
                </a:solidFill>
              </a:rPr>
              <a:t>ryggsäckar</a:t>
            </a:r>
            <a:r>
              <a:rPr lang="fi-FI" sz="2000" dirty="0">
                <a:solidFill>
                  <a:schemeClr val="bg1"/>
                </a:solidFill>
              </a:rPr>
              <a:t>.</a:t>
            </a:r>
            <a:endParaRPr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3.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Starta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insamlingen</a:t>
            </a:r>
            <a:endParaRPr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4.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Berätta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för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medlemmar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och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samarbetspartner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vart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hjälpen</a:t>
            </a:r>
            <a:r>
              <a:rPr sz="2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ptos" panose="020B0004020202020204" pitchFamily="34" charset="0"/>
              </a:rPr>
              <a:t>går</a:t>
            </a:r>
            <a:endParaRPr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4960" y="4800600"/>
            <a:ext cx="3264408" cy="822960"/>
          </a:xfrm>
          <a:prstGeom prst="roundRect">
            <a:avLst/>
          </a:prstGeom>
          <a:solidFill>
            <a:srgbClr val="F2B2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200" b="1" dirty="0">
                <a:solidFill>
                  <a:schemeClr val="tx1"/>
                </a:solidFill>
                <a:latin typeface="Aptos" panose="020B0004020202020204" pitchFamily="34" charset="0"/>
              </a:rPr>
              <a:t>En </a:t>
            </a:r>
            <a:r>
              <a:rPr sz="2200" b="1" dirty="0" err="1">
                <a:solidFill>
                  <a:schemeClr val="tx1"/>
                </a:solidFill>
                <a:latin typeface="Aptos" panose="020B0004020202020204" pitchFamily="34" charset="0"/>
              </a:rPr>
              <a:t>klubb</a:t>
            </a:r>
            <a:r>
              <a:rPr sz="2200" b="1" dirty="0">
                <a:solidFill>
                  <a:schemeClr val="tx1"/>
                </a:solidFill>
                <a:latin typeface="Aptos" panose="020B0004020202020204" pitchFamily="34" charset="0"/>
              </a:rPr>
              <a:t> – </a:t>
            </a:r>
            <a:r>
              <a:rPr sz="2200" b="1" dirty="0" err="1">
                <a:solidFill>
                  <a:schemeClr val="tx1"/>
                </a:solidFill>
                <a:latin typeface="Aptos" panose="020B0004020202020204" pitchFamily="34" charset="0"/>
              </a:rPr>
              <a:t>en</a:t>
            </a:r>
            <a:r>
              <a:rPr sz="22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fi-FI" sz="2200" b="1" dirty="0" err="1">
                <a:solidFill>
                  <a:schemeClr val="tx1"/>
                </a:solidFill>
                <a:latin typeface="Aptos" panose="020B0004020202020204" pitchFamily="34" charset="0"/>
              </a:rPr>
              <a:t>ryggsäck</a:t>
            </a:r>
            <a:endParaRPr sz="22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6</a:t>
            </a:r>
          </a:p>
        </p:txBody>
      </p:sp>
      <p:pic>
        <p:nvPicPr>
          <p:cNvPr id="10" name="Picture 30">
            <a:extLst>
              <a:ext uri="{FF2B5EF4-FFF2-40B4-BE49-F238E27FC236}">
                <a16:creationId xmlns:a16="http://schemas.microsoft.com/office/drawing/2014/main" id="{55575AA5-69EC-5FF6-3942-869496839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159" y="1449930"/>
            <a:ext cx="2370745" cy="1601411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68669F11-F4BF-4B88-C21B-E8602B923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158" y="3836831"/>
            <a:ext cx="2370745" cy="6934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0F7A-F7E3-DF72-10E5-86110C6AA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9C2C62-BC25-ED3B-1F4C-EB650F307A7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FA950-42D9-A350-EA49-C8EC4616E287}"/>
              </a:ext>
            </a:extLst>
          </p:cNvPr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8D6F2-63CA-9FC4-455D-0BC214409521}"/>
              </a:ext>
            </a:extLst>
          </p:cNvPr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6</a:t>
            </a:r>
          </a:p>
        </p:txBody>
      </p:sp>
      <p:pic>
        <p:nvPicPr>
          <p:cNvPr id="10" name="Picture 30">
            <a:extLst>
              <a:ext uri="{FF2B5EF4-FFF2-40B4-BE49-F238E27FC236}">
                <a16:creationId xmlns:a16="http://schemas.microsoft.com/office/drawing/2014/main" id="{1A2D4A74-9423-D489-E6CF-9C221DC5A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159" y="1449930"/>
            <a:ext cx="2370745" cy="1601411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96F1EC09-D649-FB72-1152-E771249FD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158" y="3836831"/>
            <a:ext cx="2370745" cy="69344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B52EAEB-00B1-6A79-CF43-32E87C454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111" y="774666"/>
            <a:ext cx="3601403" cy="5402105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6EC2244-23C2-1499-E5B7-2D0EF6872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6288" y="807782"/>
            <a:ext cx="3601404" cy="5402105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1BD9F94A-7A29-27AD-829D-06C28EAE2D03}"/>
              </a:ext>
            </a:extLst>
          </p:cNvPr>
          <p:cNvSpPr txBox="1"/>
          <p:nvPr/>
        </p:nvSpPr>
        <p:spPr>
          <a:xfrm>
            <a:off x="1632858" y="130371"/>
            <a:ext cx="16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err="1">
                <a:solidFill>
                  <a:schemeClr val="bg1"/>
                </a:solidFill>
              </a:rPr>
              <a:t>Lionsdonation</a:t>
            </a:r>
            <a:r>
              <a:rPr lang="fi-FI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E1419A88-AF57-2C1D-A582-01292AEE41D4}"/>
              </a:ext>
            </a:extLst>
          </p:cNvPr>
          <p:cNvSpPr txBox="1"/>
          <p:nvPr/>
        </p:nvSpPr>
        <p:spPr>
          <a:xfrm>
            <a:off x="6062337" y="219225"/>
            <a:ext cx="2900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err="1">
                <a:solidFill>
                  <a:schemeClr val="bg1"/>
                </a:solidFill>
              </a:rPr>
              <a:t>Donation</a:t>
            </a:r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err="1">
                <a:solidFill>
                  <a:schemeClr val="bg1"/>
                </a:solidFill>
              </a:rPr>
              <a:t>från</a:t>
            </a:r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err="1">
                <a:solidFill>
                  <a:schemeClr val="bg1"/>
                </a:solidFill>
              </a:rPr>
              <a:t>utomstående</a:t>
            </a:r>
            <a:r>
              <a:rPr lang="fi-FI" b="1" dirty="0">
                <a:solidFill>
                  <a:schemeClr val="bg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46697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385</Words>
  <Application>Microsoft Office PowerPoint</Application>
  <PresentationFormat>Bredbild</PresentationFormat>
  <Paragraphs>48</Paragraphs>
  <Slides>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     Hjälp till födande mödrar och nyfödda i Ukraina –  LCIF &amp; Baby LifeLine 5  __________________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Omistaja</dc:creator>
  <cp:keywords/>
  <dc:description>generated using python-pptx</dc:description>
  <cp:lastModifiedBy>Tor-Erik Backström</cp:lastModifiedBy>
  <cp:revision>24</cp:revision>
  <dcterms:created xsi:type="dcterms:W3CDTF">2013-01-27T09:14:16Z</dcterms:created>
  <dcterms:modified xsi:type="dcterms:W3CDTF">2026-10-18T09:07:17Z</dcterms:modified>
  <cp:category/>
</cp:coreProperties>
</file>